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5" r:id="rId5"/>
    <p:sldId id="259" r:id="rId6"/>
    <p:sldId id="260" r:id="rId7"/>
    <p:sldId id="261" r:id="rId8"/>
    <p:sldId id="266" r:id="rId9"/>
    <p:sldId id="262" r:id="rId10"/>
    <p:sldId id="263"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5" d="100"/>
          <a:sy n="75" d="100"/>
        </p:scale>
        <p:origin x="78" y="4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2/13/2023</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2/13/2023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2/13/2023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2/13/2023</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2/13/2023</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2/13/2023</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2/13/2023</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3358-2963-E8AE-BE64-587D7131DD21}"/>
              </a:ext>
            </a:extLst>
          </p:cNvPr>
          <p:cNvSpPr>
            <a:spLocks noGrp="1"/>
          </p:cNvSpPr>
          <p:nvPr>
            <p:ph type="ctrTitle"/>
          </p:nvPr>
        </p:nvSpPr>
        <p:spPr>
          <a:xfrm>
            <a:off x="1054100" y="1460501"/>
            <a:ext cx="10566400" cy="1333499"/>
          </a:xfrm>
        </p:spPr>
        <p:txBody>
          <a:bodyPr/>
          <a:lstStyle/>
          <a:p>
            <a:r>
              <a:rPr lang="en-US" sz="8000" dirty="0"/>
              <a:t>The ARRL and You!</a:t>
            </a:r>
          </a:p>
        </p:txBody>
      </p:sp>
      <p:sp>
        <p:nvSpPr>
          <p:cNvPr id="3" name="Subtitle 2">
            <a:extLst>
              <a:ext uri="{FF2B5EF4-FFF2-40B4-BE49-F238E27FC236}">
                <a16:creationId xmlns:a16="http://schemas.microsoft.com/office/drawing/2014/main" id="{C5776806-C937-58AE-7367-948C12AF331F}"/>
              </a:ext>
            </a:extLst>
          </p:cNvPr>
          <p:cNvSpPr>
            <a:spLocks noGrp="1"/>
          </p:cNvSpPr>
          <p:nvPr>
            <p:ph type="subTitle" idx="1"/>
          </p:nvPr>
        </p:nvSpPr>
        <p:spPr/>
        <p:txBody>
          <a:bodyPr>
            <a:normAutofit/>
          </a:bodyPr>
          <a:lstStyle/>
          <a:p>
            <a:r>
              <a:rPr lang="en-US" sz="3200" dirty="0"/>
              <a:t>What the ARRL provides with your membership</a:t>
            </a:r>
          </a:p>
        </p:txBody>
      </p:sp>
      <p:sp>
        <p:nvSpPr>
          <p:cNvPr id="4" name="TextBox 3">
            <a:extLst>
              <a:ext uri="{FF2B5EF4-FFF2-40B4-BE49-F238E27FC236}">
                <a16:creationId xmlns:a16="http://schemas.microsoft.com/office/drawing/2014/main" id="{763CBCEE-BAB6-67E4-71C6-93BEF6FDD6D9}"/>
              </a:ext>
            </a:extLst>
          </p:cNvPr>
          <p:cNvSpPr txBox="1"/>
          <p:nvPr/>
        </p:nvSpPr>
        <p:spPr>
          <a:xfrm>
            <a:off x="4724400" y="4965700"/>
            <a:ext cx="5651500" cy="369332"/>
          </a:xfrm>
          <a:prstGeom prst="rect">
            <a:avLst/>
          </a:prstGeom>
          <a:noFill/>
        </p:spPr>
        <p:txBody>
          <a:bodyPr wrap="square" rtlCol="0">
            <a:spAutoFit/>
          </a:bodyPr>
          <a:lstStyle/>
          <a:p>
            <a:r>
              <a:rPr lang="en-US" dirty="0"/>
              <a:t>de Ray Lajoie AA1SE WMA Section Manager</a:t>
            </a:r>
          </a:p>
        </p:txBody>
      </p:sp>
    </p:spTree>
    <p:extLst>
      <p:ext uri="{BB962C8B-B14F-4D97-AF65-F5344CB8AC3E}">
        <p14:creationId xmlns:p14="http://schemas.microsoft.com/office/powerpoint/2010/main" val="717454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B5B37-E1DC-247E-32C3-7A4694DC525E}"/>
              </a:ext>
            </a:extLst>
          </p:cNvPr>
          <p:cNvSpPr>
            <a:spLocks noGrp="1"/>
          </p:cNvSpPr>
          <p:nvPr>
            <p:ph type="title"/>
          </p:nvPr>
        </p:nvSpPr>
        <p:spPr>
          <a:xfrm>
            <a:off x="1485900" y="292100"/>
            <a:ext cx="8216900" cy="1473199"/>
          </a:xfrm>
        </p:spPr>
        <p:txBody>
          <a:bodyPr>
            <a:normAutofit/>
          </a:bodyPr>
          <a:lstStyle/>
          <a:p>
            <a:r>
              <a:rPr lang="en-US" sz="4800" dirty="0"/>
              <a:t>The Learning Center</a:t>
            </a:r>
          </a:p>
        </p:txBody>
      </p:sp>
      <p:pic>
        <p:nvPicPr>
          <p:cNvPr id="5" name="Content Placeholder 4">
            <a:extLst>
              <a:ext uri="{FF2B5EF4-FFF2-40B4-BE49-F238E27FC236}">
                <a16:creationId xmlns:a16="http://schemas.microsoft.com/office/drawing/2014/main" id="{63A209E0-1F46-6345-B166-780927CCC778}"/>
              </a:ext>
            </a:extLst>
          </p:cNvPr>
          <p:cNvPicPr>
            <a:picLocks noGrp="1" noChangeAspect="1"/>
          </p:cNvPicPr>
          <p:nvPr>
            <p:ph idx="1"/>
          </p:nvPr>
        </p:nvPicPr>
        <p:blipFill>
          <a:blip r:embed="rId2"/>
          <a:stretch>
            <a:fillRect/>
          </a:stretch>
        </p:blipFill>
        <p:spPr>
          <a:xfrm>
            <a:off x="6451600" y="3029580"/>
            <a:ext cx="5511800" cy="3551442"/>
          </a:xfrm>
        </p:spPr>
      </p:pic>
      <p:sp>
        <p:nvSpPr>
          <p:cNvPr id="6" name="TextBox 5">
            <a:extLst>
              <a:ext uri="{FF2B5EF4-FFF2-40B4-BE49-F238E27FC236}">
                <a16:creationId xmlns:a16="http://schemas.microsoft.com/office/drawing/2014/main" id="{267762B7-EF7F-105E-DC81-31DF2BB9B4BF}"/>
              </a:ext>
            </a:extLst>
          </p:cNvPr>
          <p:cNvSpPr txBox="1"/>
          <p:nvPr/>
        </p:nvSpPr>
        <p:spPr>
          <a:xfrm>
            <a:off x="1193800" y="1525608"/>
            <a:ext cx="9512300" cy="954107"/>
          </a:xfrm>
          <a:prstGeom prst="rect">
            <a:avLst/>
          </a:prstGeom>
          <a:noFill/>
        </p:spPr>
        <p:txBody>
          <a:bodyPr wrap="square" rtlCol="0">
            <a:spAutoFit/>
          </a:bodyPr>
          <a:lstStyle/>
          <a:p>
            <a:r>
              <a:rPr lang="en-US" sz="2800" dirty="0"/>
              <a:t>TLC is an online service to provide education in many aspects of radio. It is free and available to members</a:t>
            </a:r>
          </a:p>
        </p:txBody>
      </p:sp>
      <p:sp>
        <p:nvSpPr>
          <p:cNvPr id="7" name="TextBox 6">
            <a:extLst>
              <a:ext uri="{FF2B5EF4-FFF2-40B4-BE49-F238E27FC236}">
                <a16:creationId xmlns:a16="http://schemas.microsoft.com/office/drawing/2014/main" id="{8DD6158E-83F2-A533-A15D-EC062635FCDD}"/>
              </a:ext>
            </a:extLst>
          </p:cNvPr>
          <p:cNvSpPr txBox="1"/>
          <p:nvPr/>
        </p:nvSpPr>
        <p:spPr>
          <a:xfrm>
            <a:off x="228601" y="3289301"/>
            <a:ext cx="5867399" cy="2554545"/>
          </a:xfrm>
          <a:prstGeom prst="rect">
            <a:avLst/>
          </a:prstGeom>
          <a:noFill/>
        </p:spPr>
        <p:txBody>
          <a:bodyPr wrap="square" rtlCol="0">
            <a:spAutoFit/>
          </a:bodyPr>
          <a:lstStyle/>
          <a:p>
            <a:r>
              <a:rPr lang="en-US" sz="3200" dirty="0"/>
              <a:t>A new addition coming soon will be for clubs to learn about specific functions. Ex. 501c3, fundraising, meetings, </a:t>
            </a:r>
            <a:r>
              <a:rPr lang="en-US" sz="3200" dirty="0" err="1"/>
              <a:t>etc</a:t>
            </a:r>
            <a:endParaRPr lang="en-US" sz="3200" dirty="0"/>
          </a:p>
        </p:txBody>
      </p:sp>
    </p:spTree>
    <p:extLst>
      <p:ext uri="{BB962C8B-B14F-4D97-AF65-F5344CB8AC3E}">
        <p14:creationId xmlns:p14="http://schemas.microsoft.com/office/powerpoint/2010/main" val="875456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D8CFD-8CA0-D0C5-3699-DB0D7D9C1085}"/>
              </a:ext>
            </a:extLst>
          </p:cNvPr>
          <p:cNvSpPr>
            <a:spLocks noGrp="1"/>
          </p:cNvSpPr>
          <p:nvPr>
            <p:ph type="title"/>
          </p:nvPr>
        </p:nvSpPr>
        <p:spPr>
          <a:xfrm>
            <a:off x="2895600" y="228601"/>
            <a:ext cx="6489700" cy="1384300"/>
          </a:xfrm>
        </p:spPr>
        <p:txBody>
          <a:bodyPr>
            <a:normAutofit/>
          </a:bodyPr>
          <a:lstStyle/>
          <a:p>
            <a:r>
              <a:rPr lang="en-US" sz="6000" dirty="0"/>
              <a:t>Other goodies</a:t>
            </a:r>
          </a:p>
        </p:txBody>
      </p:sp>
      <p:sp>
        <p:nvSpPr>
          <p:cNvPr id="3" name="Content Placeholder 2">
            <a:extLst>
              <a:ext uri="{FF2B5EF4-FFF2-40B4-BE49-F238E27FC236}">
                <a16:creationId xmlns:a16="http://schemas.microsoft.com/office/drawing/2014/main" id="{E99FE2FA-5195-BE59-A786-9C21A0CE592E}"/>
              </a:ext>
            </a:extLst>
          </p:cNvPr>
          <p:cNvSpPr>
            <a:spLocks noGrp="1"/>
          </p:cNvSpPr>
          <p:nvPr>
            <p:ph idx="1"/>
          </p:nvPr>
        </p:nvSpPr>
        <p:spPr>
          <a:xfrm>
            <a:off x="685800" y="1485900"/>
            <a:ext cx="10820400" cy="4732785"/>
          </a:xfrm>
        </p:spPr>
        <p:txBody>
          <a:bodyPr/>
          <a:lstStyle/>
          <a:p>
            <a:r>
              <a:rPr lang="en-US" dirty="0"/>
              <a:t>You get an arrl.net email forwarding service</a:t>
            </a:r>
          </a:p>
          <a:p>
            <a:r>
              <a:rPr lang="en-US" dirty="0"/>
              <a:t>E-Newsletters for whatever interest you. Selectable in My Profile.</a:t>
            </a:r>
          </a:p>
          <a:p>
            <a:r>
              <a:rPr lang="en-US" dirty="0"/>
              <a:t>Listings for Clubs, License classes, </a:t>
            </a:r>
            <a:r>
              <a:rPr lang="en-US" dirty="0" err="1"/>
              <a:t>Hamfests</a:t>
            </a:r>
            <a:r>
              <a:rPr lang="en-US" dirty="0"/>
              <a:t>, Field Day Locator.</a:t>
            </a:r>
          </a:p>
          <a:p>
            <a:r>
              <a:rPr lang="en-US" dirty="0"/>
              <a:t>Affiliated clubs can get their own callsign. </a:t>
            </a:r>
          </a:p>
          <a:p>
            <a:r>
              <a:rPr lang="en-US" dirty="0"/>
              <a:t>Club Commission program.</a:t>
            </a:r>
          </a:p>
          <a:p>
            <a:r>
              <a:rPr lang="en-US" dirty="0"/>
              <a:t>Mailing address labels for your area. Once a year for free.</a:t>
            </a:r>
          </a:p>
          <a:p>
            <a:r>
              <a:rPr lang="en-US" dirty="0"/>
              <a:t>VE test processing and supply.</a:t>
            </a:r>
          </a:p>
          <a:p>
            <a:r>
              <a:rPr lang="en-US" dirty="0" err="1"/>
              <a:t>Hamfest</a:t>
            </a:r>
            <a:r>
              <a:rPr lang="en-US" dirty="0"/>
              <a:t> assistance. Affiliated clubs are provided with gift certificates</a:t>
            </a:r>
          </a:p>
          <a:p>
            <a:r>
              <a:rPr lang="en-US" dirty="0"/>
              <a:t>Special Service Clubs. </a:t>
            </a:r>
          </a:p>
          <a:p>
            <a:pPr marL="0" indent="0">
              <a:buNone/>
            </a:pPr>
            <a:r>
              <a:rPr lang="en-US" dirty="0"/>
              <a:t> I’m sure I have missed some. A call or email will always get assistance. </a:t>
            </a:r>
            <a:r>
              <a:rPr lang="en-US"/>
              <a:t>Your Section Manager can help as well!</a:t>
            </a:r>
            <a:endParaRPr lang="en-US" dirty="0"/>
          </a:p>
          <a:p>
            <a:endParaRPr lang="en-US" dirty="0"/>
          </a:p>
        </p:txBody>
      </p:sp>
    </p:spTree>
    <p:extLst>
      <p:ext uri="{BB962C8B-B14F-4D97-AF65-F5344CB8AC3E}">
        <p14:creationId xmlns:p14="http://schemas.microsoft.com/office/powerpoint/2010/main" val="3179962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47EE7-6732-31E3-FAE7-6473F6F0C7F6}"/>
              </a:ext>
            </a:extLst>
          </p:cNvPr>
          <p:cNvSpPr>
            <a:spLocks noGrp="1"/>
          </p:cNvSpPr>
          <p:nvPr>
            <p:ph type="title"/>
          </p:nvPr>
        </p:nvSpPr>
        <p:spPr>
          <a:xfrm>
            <a:off x="2895600" y="764373"/>
            <a:ext cx="5486400" cy="1293028"/>
          </a:xfrm>
        </p:spPr>
        <p:txBody>
          <a:bodyPr/>
          <a:lstStyle/>
          <a:p>
            <a:r>
              <a:rPr lang="en-US" dirty="0"/>
              <a:t>First one is easy!</a:t>
            </a:r>
          </a:p>
        </p:txBody>
      </p:sp>
      <p:pic>
        <p:nvPicPr>
          <p:cNvPr id="5" name="Content Placeholder 4">
            <a:extLst>
              <a:ext uri="{FF2B5EF4-FFF2-40B4-BE49-F238E27FC236}">
                <a16:creationId xmlns:a16="http://schemas.microsoft.com/office/drawing/2014/main" id="{B50C2268-7415-DDC0-2DCC-05C0E0DA0404}"/>
              </a:ext>
            </a:extLst>
          </p:cNvPr>
          <p:cNvPicPr>
            <a:picLocks noGrp="1" noChangeAspect="1"/>
          </p:cNvPicPr>
          <p:nvPr>
            <p:ph idx="1"/>
          </p:nvPr>
        </p:nvPicPr>
        <p:blipFill>
          <a:blip r:embed="rId2"/>
          <a:stretch>
            <a:fillRect/>
          </a:stretch>
        </p:blipFill>
        <p:spPr>
          <a:xfrm>
            <a:off x="1727200" y="1879601"/>
            <a:ext cx="8663997" cy="3657600"/>
          </a:xfrm>
        </p:spPr>
      </p:pic>
    </p:spTree>
    <p:extLst>
      <p:ext uri="{BB962C8B-B14F-4D97-AF65-F5344CB8AC3E}">
        <p14:creationId xmlns:p14="http://schemas.microsoft.com/office/powerpoint/2010/main" val="3185962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0CA563-B420-B506-7890-09257C9B5183}"/>
              </a:ext>
            </a:extLst>
          </p:cNvPr>
          <p:cNvSpPr>
            <a:spLocks noGrp="1"/>
          </p:cNvSpPr>
          <p:nvPr>
            <p:ph idx="1"/>
          </p:nvPr>
        </p:nvSpPr>
        <p:spPr/>
        <p:txBody>
          <a:bodyPr>
            <a:normAutofit/>
          </a:bodyPr>
          <a:lstStyle/>
          <a:p>
            <a:pPr marL="0" indent="0">
              <a:buNone/>
            </a:pPr>
            <a:r>
              <a:rPr lang="en-US" sz="3200" dirty="0"/>
              <a:t>- On the Air Magazine  Geared toward the new ham</a:t>
            </a:r>
          </a:p>
          <a:p>
            <a:pPr marL="0" indent="0">
              <a:buNone/>
            </a:pPr>
            <a:r>
              <a:rPr lang="en-US" sz="2400" dirty="0"/>
              <a:t>   Optional to receive instead of QST</a:t>
            </a:r>
          </a:p>
          <a:p>
            <a:pPr marL="0" indent="0">
              <a:buNone/>
            </a:pPr>
            <a:r>
              <a:rPr lang="en-US" sz="3200" dirty="0"/>
              <a:t>- NCJ National Contest Journal. </a:t>
            </a:r>
          </a:p>
          <a:p>
            <a:pPr marL="0" indent="0">
              <a:buNone/>
            </a:pPr>
            <a:r>
              <a:rPr lang="en-US" sz="2400" dirty="0"/>
              <a:t>   For the contester. News, scores, contest info, etc.</a:t>
            </a:r>
          </a:p>
          <a:p>
            <a:pPr>
              <a:buFontTx/>
              <a:buChar char="-"/>
            </a:pPr>
            <a:r>
              <a:rPr lang="en-US" sz="2400" dirty="0"/>
              <a:t>QEX For the radio and electronics experimenter.</a:t>
            </a:r>
          </a:p>
          <a:p>
            <a:pPr marL="0" indent="0">
              <a:buNone/>
            </a:pPr>
            <a:r>
              <a:rPr lang="en-US" sz="3200" dirty="0">
                <a:solidFill>
                  <a:srgbClr val="FFFF00"/>
                </a:solidFill>
              </a:rPr>
              <a:t>     Each</a:t>
            </a:r>
            <a:r>
              <a:rPr lang="en-US" sz="2400" dirty="0">
                <a:solidFill>
                  <a:srgbClr val="FFFF00"/>
                </a:solidFill>
              </a:rPr>
              <a:t> magazine is available for download as a member free!</a:t>
            </a:r>
            <a:endParaRPr lang="en-US" sz="3200" dirty="0">
              <a:solidFill>
                <a:srgbClr val="FFFF00"/>
              </a:solidFill>
            </a:endParaRPr>
          </a:p>
          <a:p>
            <a:pPr marL="0" indent="0">
              <a:buNone/>
            </a:pPr>
            <a:r>
              <a:rPr lang="en-US" sz="2400" dirty="0"/>
              <a:t>       You choose QST or OTA as a print to be mailed, the other can be downloaded</a:t>
            </a:r>
          </a:p>
          <a:p>
            <a:pPr marL="0" indent="0">
              <a:buNone/>
            </a:pPr>
            <a:endParaRPr lang="en-US" sz="2400" dirty="0"/>
          </a:p>
        </p:txBody>
      </p:sp>
      <p:sp>
        <p:nvSpPr>
          <p:cNvPr id="5" name="Title 4">
            <a:extLst>
              <a:ext uri="{FF2B5EF4-FFF2-40B4-BE49-F238E27FC236}">
                <a16:creationId xmlns:a16="http://schemas.microsoft.com/office/drawing/2014/main" id="{E427E7D6-6602-B5A7-D64C-34D1B1934C9E}"/>
              </a:ext>
            </a:extLst>
          </p:cNvPr>
          <p:cNvSpPr>
            <a:spLocks noGrp="1"/>
          </p:cNvSpPr>
          <p:nvPr>
            <p:ph type="title"/>
          </p:nvPr>
        </p:nvSpPr>
        <p:spPr>
          <a:xfrm>
            <a:off x="584200" y="764373"/>
            <a:ext cx="9956800" cy="1293028"/>
          </a:xfrm>
        </p:spPr>
        <p:txBody>
          <a:bodyPr>
            <a:normAutofit fontScale="90000"/>
          </a:bodyPr>
          <a:lstStyle/>
          <a:p>
            <a:r>
              <a:rPr lang="en-US" sz="5400" dirty="0"/>
              <a:t>Other Magazines Available:</a:t>
            </a:r>
          </a:p>
        </p:txBody>
      </p:sp>
    </p:spTree>
    <p:extLst>
      <p:ext uri="{BB962C8B-B14F-4D97-AF65-F5344CB8AC3E}">
        <p14:creationId xmlns:p14="http://schemas.microsoft.com/office/powerpoint/2010/main" val="15954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0DEEF-8A6D-75EF-1EF4-CB2EA7FBBC7A}"/>
              </a:ext>
            </a:extLst>
          </p:cNvPr>
          <p:cNvSpPr>
            <a:spLocks noGrp="1"/>
          </p:cNvSpPr>
          <p:nvPr>
            <p:ph type="title"/>
          </p:nvPr>
        </p:nvSpPr>
        <p:spPr>
          <a:xfrm>
            <a:off x="2895600" y="639315"/>
            <a:ext cx="5435600" cy="1418085"/>
          </a:xfrm>
        </p:spPr>
        <p:txBody>
          <a:bodyPr>
            <a:noAutofit/>
          </a:bodyPr>
          <a:lstStyle/>
          <a:p>
            <a:r>
              <a:rPr lang="en-US" sz="9600" dirty="0"/>
              <a:t>LOTW!!!</a:t>
            </a:r>
          </a:p>
        </p:txBody>
      </p:sp>
      <p:sp>
        <p:nvSpPr>
          <p:cNvPr id="3" name="Content Placeholder 2">
            <a:extLst>
              <a:ext uri="{FF2B5EF4-FFF2-40B4-BE49-F238E27FC236}">
                <a16:creationId xmlns:a16="http://schemas.microsoft.com/office/drawing/2014/main" id="{9282EC73-44AA-A78C-1B82-DE779CFD6B38}"/>
              </a:ext>
            </a:extLst>
          </p:cNvPr>
          <p:cNvSpPr>
            <a:spLocks noGrp="1"/>
          </p:cNvSpPr>
          <p:nvPr>
            <p:ph idx="1"/>
          </p:nvPr>
        </p:nvSpPr>
        <p:spPr/>
        <p:txBody>
          <a:bodyPr>
            <a:normAutofit/>
          </a:bodyPr>
          <a:lstStyle/>
          <a:p>
            <a:r>
              <a:rPr lang="en-US" sz="2400" dirty="0"/>
              <a:t>Logbook of the world- Used by hams worldwide! Get confirmations for ARRL awards, contact management, etc.</a:t>
            </a:r>
          </a:p>
          <a:p>
            <a:endParaRPr lang="en-US" sz="2400" dirty="0"/>
          </a:p>
          <a:p>
            <a:r>
              <a:rPr lang="en-US" sz="3600" dirty="0"/>
              <a:t>Special note:</a:t>
            </a:r>
            <a:r>
              <a:rPr lang="en-US" sz="2000" dirty="0"/>
              <a:t> </a:t>
            </a:r>
            <a:r>
              <a:rPr lang="en-US" sz="2800" dirty="0"/>
              <a:t>LOTW has got a lot of bad press lately for system issues. They are aware of it. Patience is the best thing and they are looking at continuing improvements ongoing.</a:t>
            </a:r>
          </a:p>
          <a:p>
            <a:r>
              <a:rPr lang="en-US" sz="2800" dirty="0"/>
              <a:t>LOTW has a </a:t>
            </a:r>
            <a:r>
              <a:rPr lang="en-US" sz="2800" dirty="0" err="1"/>
              <a:t>groups.Io</a:t>
            </a:r>
            <a:r>
              <a:rPr lang="en-US" sz="2800" dirty="0"/>
              <a:t> reflector that will provide assistance if needed.</a:t>
            </a:r>
            <a:endParaRPr lang="en-US" sz="3600" dirty="0"/>
          </a:p>
        </p:txBody>
      </p:sp>
    </p:spTree>
    <p:extLst>
      <p:ext uri="{BB962C8B-B14F-4D97-AF65-F5344CB8AC3E}">
        <p14:creationId xmlns:p14="http://schemas.microsoft.com/office/powerpoint/2010/main" val="4184840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C6037-D8A6-8EFD-175C-FAFDDB42B8F0}"/>
              </a:ext>
            </a:extLst>
          </p:cNvPr>
          <p:cNvSpPr>
            <a:spLocks noGrp="1"/>
          </p:cNvSpPr>
          <p:nvPr>
            <p:ph type="title"/>
          </p:nvPr>
        </p:nvSpPr>
        <p:spPr>
          <a:xfrm>
            <a:off x="2895600" y="764373"/>
            <a:ext cx="6057900" cy="1293028"/>
          </a:xfrm>
        </p:spPr>
        <p:txBody>
          <a:bodyPr>
            <a:normAutofit/>
          </a:bodyPr>
          <a:lstStyle/>
          <a:p>
            <a:r>
              <a:rPr lang="en-US" sz="6000" dirty="0"/>
              <a:t>Advocacy!!!</a:t>
            </a:r>
          </a:p>
        </p:txBody>
      </p:sp>
      <p:sp>
        <p:nvSpPr>
          <p:cNvPr id="3" name="Content Placeholder 2">
            <a:extLst>
              <a:ext uri="{FF2B5EF4-FFF2-40B4-BE49-F238E27FC236}">
                <a16:creationId xmlns:a16="http://schemas.microsoft.com/office/drawing/2014/main" id="{6A49ABBB-4620-0011-152A-3687D8BC96BC}"/>
              </a:ext>
            </a:extLst>
          </p:cNvPr>
          <p:cNvSpPr>
            <a:spLocks noGrp="1"/>
          </p:cNvSpPr>
          <p:nvPr>
            <p:ph idx="1"/>
          </p:nvPr>
        </p:nvSpPr>
        <p:spPr>
          <a:xfrm>
            <a:off x="685800" y="4062804"/>
            <a:ext cx="5410200" cy="2503096"/>
          </a:xfrm>
        </p:spPr>
        <p:txBody>
          <a:bodyPr>
            <a:normAutofit lnSpcReduction="10000"/>
          </a:bodyPr>
          <a:lstStyle/>
          <a:p>
            <a:pPr marL="0" indent="0">
              <a:buNone/>
            </a:pPr>
            <a:r>
              <a:rPr lang="en-US" sz="3600" dirty="0"/>
              <a:t> </a:t>
            </a:r>
            <a:r>
              <a:rPr lang="en-US" sz="2800" dirty="0"/>
              <a:t>We also work to ensure fair access for radio. Antenna restrictions, HOA’s etc. We don’t win every battle but the league may help at the local level.</a:t>
            </a:r>
            <a:endParaRPr lang="en-US" sz="3600" dirty="0"/>
          </a:p>
        </p:txBody>
      </p:sp>
      <p:pic>
        <p:nvPicPr>
          <p:cNvPr id="5" name="Picture 4">
            <a:extLst>
              <a:ext uri="{FF2B5EF4-FFF2-40B4-BE49-F238E27FC236}">
                <a16:creationId xmlns:a16="http://schemas.microsoft.com/office/drawing/2014/main" id="{6C3D0D04-C08D-4282-4802-E9D4B138B273}"/>
              </a:ext>
            </a:extLst>
          </p:cNvPr>
          <p:cNvPicPr>
            <a:picLocks noChangeAspect="1"/>
          </p:cNvPicPr>
          <p:nvPr/>
        </p:nvPicPr>
        <p:blipFill>
          <a:blip r:embed="rId2"/>
          <a:stretch>
            <a:fillRect/>
          </a:stretch>
        </p:blipFill>
        <p:spPr>
          <a:xfrm>
            <a:off x="6438900" y="4062804"/>
            <a:ext cx="5626100" cy="2743103"/>
          </a:xfrm>
          <a:prstGeom prst="rect">
            <a:avLst/>
          </a:prstGeom>
        </p:spPr>
      </p:pic>
      <p:sp>
        <p:nvSpPr>
          <p:cNvPr id="6" name="TextBox 5">
            <a:extLst>
              <a:ext uri="{FF2B5EF4-FFF2-40B4-BE49-F238E27FC236}">
                <a16:creationId xmlns:a16="http://schemas.microsoft.com/office/drawing/2014/main" id="{F63254D9-1303-87D8-713E-D162F5C9FF99}"/>
              </a:ext>
            </a:extLst>
          </p:cNvPr>
          <p:cNvSpPr txBox="1"/>
          <p:nvPr/>
        </p:nvSpPr>
        <p:spPr>
          <a:xfrm>
            <a:off x="927100" y="1854199"/>
            <a:ext cx="11137900" cy="1938992"/>
          </a:xfrm>
          <a:prstGeom prst="rect">
            <a:avLst/>
          </a:prstGeom>
          <a:noFill/>
        </p:spPr>
        <p:txBody>
          <a:bodyPr wrap="square" rtlCol="0">
            <a:spAutoFit/>
          </a:bodyPr>
          <a:lstStyle/>
          <a:p>
            <a:r>
              <a:rPr lang="en-US" sz="3200" dirty="0"/>
              <a:t> The League works with the FCC and US and State Governments to protect our spectrum we use.</a:t>
            </a:r>
          </a:p>
          <a:p>
            <a:endParaRPr lang="en-US" sz="3200" dirty="0"/>
          </a:p>
          <a:p>
            <a:r>
              <a:rPr lang="en-US" sz="2400" dirty="0">
                <a:solidFill>
                  <a:srgbClr val="FFFF00"/>
                </a:solidFill>
              </a:rPr>
              <a:t>                    How can we protect it? BY BEING ON THE AIR!</a:t>
            </a:r>
          </a:p>
        </p:txBody>
      </p:sp>
    </p:spTree>
    <p:extLst>
      <p:ext uri="{BB962C8B-B14F-4D97-AF65-F5344CB8AC3E}">
        <p14:creationId xmlns:p14="http://schemas.microsoft.com/office/powerpoint/2010/main" val="1995452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AF6E5-89CA-3D40-267E-250F89D5AE25}"/>
              </a:ext>
            </a:extLst>
          </p:cNvPr>
          <p:cNvSpPr>
            <a:spLocks noGrp="1"/>
          </p:cNvSpPr>
          <p:nvPr>
            <p:ph type="title"/>
          </p:nvPr>
        </p:nvSpPr>
        <p:spPr>
          <a:xfrm>
            <a:off x="1333500" y="408773"/>
            <a:ext cx="8394700" cy="1293028"/>
          </a:xfrm>
        </p:spPr>
        <p:txBody>
          <a:bodyPr/>
          <a:lstStyle/>
          <a:p>
            <a:r>
              <a:rPr lang="en-US" dirty="0"/>
              <a:t>Tech information services</a:t>
            </a:r>
          </a:p>
        </p:txBody>
      </p:sp>
      <p:sp>
        <p:nvSpPr>
          <p:cNvPr id="3" name="Content Placeholder 2">
            <a:extLst>
              <a:ext uri="{FF2B5EF4-FFF2-40B4-BE49-F238E27FC236}">
                <a16:creationId xmlns:a16="http://schemas.microsoft.com/office/drawing/2014/main" id="{D06C670F-4246-3F43-2582-D3EA9A4B62F5}"/>
              </a:ext>
            </a:extLst>
          </p:cNvPr>
          <p:cNvSpPr>
            <a:spLocks noGrp="1"/>
          </p:cNvSpPr>
          <p:nvPr>
            <p:ph idx="1"/>
          </p:nvPr>
        </p:nvSpPr>
        <p:spPr/>
        <p:txBody>
          <a:bodyPr>
            <a:normAutofit/>
          </a:bodyPr>
          <a:lstStyle/>
          <a:p>
            <a:r>
              <a:rPr lang="en-US" sz="2800" dirty="0"/>
              <a:t>There is vast technical assistance available. From section field staff to league staff to assist in problems with radio’s, antenna’s setups, etc. Consult your club first, then to section TS’s, then to Headquarters. Depending on the issue, direct to ARRL if fine.</a:t>
            </a:r>
          </a:p>
        </p:txBody>
      </p:sp>
      <p:pic>
        <p:nvPicPr>
          <p:cNvPr id="5" name="Picture 4">
            <a:extLst>
              <a:ext uri="{FF2B5EF4-FFF2-40B4-BE49-F238E27FC236}">
                <a16:creationId xmlns:a16="http://schemas.microsoft.com/office/drawing/2014/main" id="{F0133AC0-2594-7C77-A377-38B95E6FFD08}"/>
              </a:ext>
            </a:extLst>
          </p:cNvPr>
          <p:cNvPicPr>
            <a:picLocks noChangeAspect="1"/>
          </p:cNvPicPr>
          <p:nvPr/>
        </p:nvPicPr>
        <p:blipFill>
          <a:blip r:embed="rId2"/>
          <a:stretch>
            <a:fillRect/>
          </a:stretch>
        </p:blipFill>
        <p:spPr>
          <a:xfrm>
            <a:off x="4737101" y="3860637"/>
            <a:ext cx="5359400" cy="2983551"/>
          </a:xfrm>
          <a:prstGeom prst="rect">
            <a:avLst/>
          </a:prstGeom>
        </p:spPr>
      </p:pic>
    </p:spTree>
    <p:extLst>
      <p:ext uri="{BB962C8B-B14F-4D97-AF65-F5344CB8AC3E}">
        <p14:creationId xmlns:p14="http://schemas.microsoft.com/office/powerpoint/2010/main" val="1495866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F578F-0F39-EC2C-B125-A8088C669BAA}"/>
              </a:ext>
            </a:extLst>
          </p:cNvPr>
          <p:cNvSpPr>
            <a:spLocks noGrp="1"/>
          </p:cNvSpPr>
          <p:nvPr>
            <p:ph type="title"/>
          </p:nvPr>
        </p:nvSpPr>
        <p:spPr>
          <a:xfrm>
            <a:off x="1714500" y="303075"/>
            <a:ext cx="8343900" cy="1525725"/>
          </a:xfrm>
        </p:spPr>
        <p:txBody>
          <a:bodyPr>
            <a:normAutofit/>
          </a:bodyPr>
          <a:lstStyle/>
          <a:p>
            <a:r>
              <a:rPr lang="en-US" sz="6600" dirty="0"/>
              <a:t>Product reviews</a:t>
            </a:r>
          </a:p>
        </p:txBody>
      </p:sp>
      <p:pic>
        <p:nvPicPr>
          <p:cNvPr id="5" name="Content Placeholder 4">
            <a:extLst>
              <a:ext uri="{FF2B5EF4-FFF2-40B4-BE49-F238E27FC236}">
                <a16:creationId xmlns:a16="http://schemas.microsoft.com/office/drawing/2014/main" id="{CBE7E37A-149C-11CF-D7DD-1F0F217A8D56}"/>
              </a:ext>
            </a:extLst>
          </p:cNvPr>
          <p:cNvPicPr>
            <a:picLocks noGrp="1" noChangeAspect="1"/>
          </p:cNvPicPr>
          <p:nvPr>
            <p:ph idx="1"/>
          </p:nvPr>
        </p:nvPicPr>
        <p:blipFill>
          <a:blip r:embed="rId2"/>
          <a:stretch>
            <a:fillRect/>
          </a:stretch>
        </p:blipFill>
        <p:spPr>
          <a:xfrm>
            <a:off x="6413500" y="3784600"/>
            <a:ext cx="5573370" cy="2870200"/>
          </a:xfrm>
        </p:spPr>
      </p:pic>
      <p:sp>
        <p:nvSpPr>
          <p:cNvPr id="6" name="TextBox 5">
            <a:extLst>
              <a:ext uri="{FF2B5EF4-FFF2-40B4-BE49-F238E27FC236}">
                <a16:creationId xmlns:a16="http://schemas.microsoft.com/office/drawing/2014/main" id="{4F7799D7-CB8B-E1C1-D786-7DD9F8F811AE}"/>
              </a:ext>
            </a:extLst>
          </p:cNvPr>
          <p:cNvSpPr txBox="1"/>
          <p:nvPr/>
        </p:nvSpPr>
        <p:spPr>
          <a:xfrm>
            <a:off x="368300" y="1828800"/>
            <a:ext cx="11455400" cy="1754326"/>
          </a:xfrm>
          <a:prstGeom prst="rect">
            <a:avLst/>
          </a:prstGeom>
          <a:noFill/>
        </p:spPr>
        <p:txBody>
          <a:bodyPr wrap="square" rtlCol="0">
            <a:spAutoFit/>
          </a:bodyPr>
          <a:lstStyle/>
          <a:p>
            <a:r>
              <a:rPr lang="en-US" sz="3600" dirty="0"/>
              <a:t>The ARRL does new product testing and publishes them in QST. Manufacturers also benefit from this also.  </a:t>
            </a:r>
          </a:p>
        </p:txBody>
      </p:sp>
      <p:sp>
        <p:nvSpPr>
          <p:cNvPr id="7" name="TextBox 6">
            <a:extLst>
              <a:ext uri="{FF2B5EF4-FFF2-40B4-BE49-F238E27FC236}">
                <a16:creationId xmlns:a16="http://schemas.microsoft.com/office/drawing/2014/main" id="{C9B514F5-2AF6-7D73-70C0-B67925DB3E6B}"/>
              </a:ext>
            </a:extLst>
          </p:cNvPr>
          <p:cNvSpPr txBox="1"/>
          <p:nvPr/>
        </p:nvSpPr>
        <p:spPr>
          <a:xfrm>
            <a:off x="205131" y="3784600"/>
            <a:ext cx="6030570" cy="1569660"/>
          </a:xfrm>
          <a:prstGeom prst="rect">
            <a:avLst/>
          </a:prstGeom>
          <a:noFill/>
        </p:spPr>
        <p:txBody>
          <a:bodyPr wrap="square" rtlCol="0">
            <a:spAutoFit/>
          </a:bodyPr>
          <a:lstStyle/>
          <a:p>
            <a:r>
              <a:rPr lang="en-US" sz="3200" dirty="0"/>
              <a:t>Tested items go on auction in October to benefit various league programs.</a:t>
            </a:r>
          </a:p>
        </p:txBody>
      </p:sp>
    </p:spTree>
    <p:extLst>
      <p:ext uri="{BB962C8B-B14F-4D97-AF65-F5344CB8AC3E}">
        <p14:creationId xmlns:p14="http://schemas.microsoft.com/office/powerpoint/2010/main" val="3875744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271AC-EA13-AFD2-8306-FF7E229F5542}"/>
              </a:ext>
            </a:extLst>
          </p:cNvPr>
          <p:cNvSpPr>
            <a:spLocks noGrp="1"/>
          </p:cNvSpPr>
          <p:nvPr>
            <p:ph type="title"/>
          </p:nvPr>
        </p:nvSpPr>
        <p:spPr>
          <a:xfrm>
            <a:off x="1447800" y="764373"/>
            <a:ext cx="8318500" cy="1293028"/>
          </a:xfrm>
        </p:spPr>
        <p:txBody>
          <a:bodyPr/>
          <a:lstStyle/>
          <a:p>
            <a:r>
              <a:rPr lang="en-US" dirty="0"/>
              <a:t>Lately…</a:t>
            </a:r>
            <a:r>
              <a:rPr lang="en-US" sz="8000" dirty="0"/>
              <a:t>MONEY!!!</a:t>
            </a:r>
            <a:endParaRPr lang="en-US" dirty="0"/>
          </a:p>
        </p:txBody>
      </p:sp>
      <p:sp>
        <p:nvSpPr>
          <p:cNvPr id="3" name="Content Placeholder 2">
            <a:extLst>
              <a:ext uri="{FF2B5EF4-FFF2-40B4-BE49-F238E27FC236}">
                <a16:creationId xmlns:a16="http://schemas.microsoft.com/office/drawing/2014/main" id="{D6081F7C-0DD9-BE69-48C0-EA15017B34C7}"/>
              </a:ext>
            </a:extLst>
          </p:cNvPr>
          <p:cNvSpPr>
            <a:spLocks noGrp="1"/>
          </p:cNvSpPr>
          <p:nvPr>
            <p:ph idx="1"/>
          </p:nvPr>
        </p:nvSpPr>
        <p:spPr/>
        <p:txBody>
          <a:bodyPr>
            <a:normAutofit/>
          </a:bodyPr>
          <a:lstStyle/>
          <a:p>
            <a:r>
              <a:rPr lang="en-US" sz="3200" dirty="0"/>
              <a:t>In 2022 the league has received 500,000 dollars from the ARDC and has provided grants to clubs to finance projects and programs. They hope this will continue in 2023.</a:t>
            </a:r>
          </a:p>
          <a:p>
            <a:r>
              <a:rPr lang="en-US" sz="3200" dirty="0"/>
              <a:t>The league also provides scholarships to students to help in continuing their education.</a:t>
            </a:r>
          </a:p>
        </p:txBody>
      </p:sp>
    </p:spTree>
    <p:extLst>
      <p:ext uri="{BB962C8B-B14F-4D97-AF65-F5344CB8AC3E}">
        <p14:creationId xmlns:p14="http://schemas.microsoft.com/office/powerpoint/2010/main" val="1894462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16C1B-3EE4-F6C3-120D-413F1289E0E6}"/>
              </a:ext>
            </a:extLst>
          </p:cNvPr>
          <p:cNvSpPr>
            <a:spLocks noGrp="1"/>
          </p:cNvSpPr>
          <p:nvPr>
            <p:ph type="title"/>
          </p:nvPr>
        </p:nvSpPr>
        <p:spPr>
          <a:xfrm>
            <a:off x="2374900" y="266701"/>
            <a:ext cx="7581900" cy="1473200"/>
          </a:xfrm>
        </p:spPr>
        <p:txBody>
          <a:bodyPr>
            <a:normAutofit/>
          </a:bodyPr>
          <a:lstStyle/>
          <a:p>
            <a:r>
              <a:rPr lang="en-US" sz="4800" dirty="0"/>
              <a:t>Outgoing QSL Service</a:t>
            </a:r>
          </a:p>
        </p:txBody>
      </p:sp>
      <p:sp>
        <p:nvSpPr>
          <p:cNvPr id="3" name="Content Placeholder 2">
            <a:extLst>
              <a:ext uri="{FF2B5EF4-FFF2-40B4-BE49-F238E27FC236}">
                <a16:creationId xmlns:a16="http://schemas.microsoft.com/office/drawing/2014/main" id="{B586308F-89C7-24FF-64EF-EA753952DC55}"/>
              </a:ext>
            </a:extLst>
          </p:cNvPr>
          <p:cNvSpPr>
            <a:spLocks noGrp="1"/>
          </p:cNvSpPr>
          <p:nvPr>
            <p:ph idx="1"/>
          </p:nvPr>
        </p:nvSpPr>
        <p:spPr>
          <a:xfrm>
            <a:off x="685800" y="1638300"/>
            <a:ext cx="10820400" cy="4580385"/>
          </a:xfrm>
        </p:spPr>
        <p:txBody>
          <a:bodyPr>
            <a:normAutofit/>
          </a:bodyPr>
          <a:lstStyle/>
          <a:p>
            <a:r>
              <a:rPr lang="en-US" sz="3200" dirty="0"/>
              <a:t>For a small fee,(FAR less than the Post Office!) ARRL will take your QSL cards and distribute them around the world. They also receive them from countries and they are sorted and sent to you. </a:t>
            </a:r>
          </a:p>
        </p:txBody>
      </p:sp>
      <p:pic>
        <p:nvPicPr>
          <p:cNvPr id="5" name="Picture 4">
            <a:extLst>
              <a:ext uri="{FF2B5EF4-FFF2-40B4-BE49-F238E27FC236}">
                <a16:creationId xmlns:a16="http://schemas.microsoft.com/office/drawing/2014/main" id="{4FC0B259-D5D5-31A6-5051-F65D6A897D0C}"/>
              </a:ext>
            </a:extLst>
          </p:cNvPr>
          <p:cNvPicPr>
            <a:picLocks noChangeAspect="1"/>
          </p:cNvPicPr>
          <p:nvPr/>
        </p:nvPicPr>
        <p:blipFill>
          <a:blip r:embed="rId2"/>
          <a:stretch>
            <a:fillRect/>
          </a:stretch>
        </p:blipFill>
        <p:spPr>
          <a:xfrm>
            <a:off x="2616200" y="3721100"/>
            <a:ext cx="7239000" cy="3136900"/>
          </a:xfrm>
          <a:prstGeom prst="rect">
            <a:avLst/>
          </a:prstGeom>
        </p:spPr>
      </p:pic>
    </p:spTree>
    <p:extLst>
      <p:ext uri="{BB962C8B-B14F-4D97-AF65-F5344CB8AC3E}">
        <p14:creationId xmlns:p14="http://schemas.microsoft.com/office/powerpoint/2010/main" val="3887629472"/>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757</TotalTime>
  <Words>574</Words>
  <Application>Microsoft Office PowerPoint</Application>
  <PresentationFormat>Widescreen</PresentationFormat>
  <Paragraphs>46</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Century Gothic</vt:lpstr>
      <vt:lpstr>Vapor Trail</vt:lpstr>
      <vt:lpstr>The ARRL and You!</vt:lpstr>
      <vt:lpstr>First one is easy!</vt:lpstr>
      <vt:lpstr>Other Magazines Available:</vt:lpstr>
      <vt:lpstr>LOTW!!!</vt:lpstr>
      <vt:lpstr>Advocacy!!!</vt:lpstr>
      <vt:lpstr>Tech information services</vt:lpstr>
      <vt:lpstr>Product reviews</vt:lpstr>
      <vt:lpstr>Lately…MONEY!!!</vt:lpstr>
      <vt:lpstr>Outgoing QSL Service</vt:lpstr>
      <vt:lpstr>The Learning Center</vt:lpstr>
      <vt:lpstr>Other goodies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Member Benefits</dc:title>
  <dc:creator>Lajoie, Ray, AA1SE (SM, WMA)</dc:creator>
  <cp:lastModifiedBy>Lajoie, Ray, AA1SE (SM, WMA)</cp:lastModifiedBy>
  <cp:revision>3</cp:revision>
  <dcterms:created xsi:type="dcterms:W3CDTF">2022-12-22T15:35:13Z</dcterms:created>
  <dcterms:modified xsi:type="dcterms:W3CDTF">2023-02-13T21:27:46Z</dcterms:modified>
</cp:coreProperties>
</file>