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82" r:id="rId3"/>
    <p:sldId id="283" r:id="rId4"/>
    <p:sldId id="281" r:id="rId5"/>
    <p:sldId id="257" r:id="rId6"/>
    <p:sldId id="261" r:id="rId7"/>
    <p:sldId id="258" r:id="rId8"/>
    <p:sldId id="260" r:id="rId9"/>
    <p:sldId id="262" r:id="rId10"/>
    <p:sldId id="263" r:id="rId11"/>
    <p:sldId id="265" r:id="rId12"/>
    <p:sldId id="266" r:id="rId13"/>
    <p:sldId id="267" r:id="rId14"/>
    <p:sldId id="270" r:id="rId15"/>
    <p:sldId id="285" r:id="rId16"/>
    <p:sldId id="286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5244" autoAdjust="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A7A0-5227-43CB-8123-684E6843989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53443-A119-4E3C-A13B-7BA5F4112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2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53443-A119-4E3C-A13B-7BA5F4112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74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3443-A119-4E3C-A13B-7BA5F41126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1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3443-A119-4E3C-A13B-7BA5F41126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1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3443-A119-4E3C-A13B-7BA5F41126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89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3443-A119-4E3C-A13B-7BA5F41126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53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3443-A119-4E3C-A13B-7BA5F41126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59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3443-A119-4E3C-A13B-7BA5F41126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8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3443-A119-4E3C-A13B-7BA5F41126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7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3443-A119-4E3C-A13B-7BA5F41126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7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D5A256-1394-4C40-B8B2-E3CB4BECBAC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3D9D70-4B73-4001-BD70-74D9CA1C01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skimmertalk@contesting.com" TargetMode="External"/><Relationship Id="rId3" Type="http://schemas.openxmlformats.org/officeDocument/2006/relationships/hyperlink" Target="https://reversebeacon.net/pages/CW+and+FT4%2F8+on+a+single+Red+Pit+45" TargetMode="External"/><Relationship Id="rId7" Type="http://schemas.openxmlformats.org/officeDocument/2006/relationships/hyperlink" Target="http://www.bcdxc.org/ve7cc/default.htm#prog" TargetMode="External"/><Relationship Id="rId2" Type="http://schemas.openxmlformats.org/officeDocument/2006/relationships/hyperlink" Target="http://reversebeacon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3lr.com/w9zrx/Using%20AR-Cluster%20V6.pdf" TargetMode="External"/><Relationship Id="rId5" Type="http://schemas.openxmlformats.org/officeDocument/2006/relationships/hyperlink" Target="http://reversebeacon.blogspot.com/2013/12/a-new-tutorial-on-using-rbn.html" TargetMode="External"/><Relationship Id="rId10" Type="http://schemas.openxmlformats.org/officeDocument/2006/relationships/slide" Target="slide17.xml"/><Relationship Id="rId4" Type="http://schemas.openxmlformats.org/officeDocument/2006/relationships/hyperlink" Target="http://reversebeacon.blogspot.com/" TargetMode="External"/><Relationship Id="rId9" Type="http://schemas.openxmlformats.org/officeDocument/2006/relationships/hyperlink" Target="mailto:RBN-OPS@groups.i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Reverse Beacon Network – Spots and More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Pete Smith, N4ZR and the RBN Team</a:t>
            </a:r>
          </a:p>
          <a:p>
            <a:r>
              <a:rPr lang="en-US" dirty="0"/>
              <a:t>For the Hamden County  </a:t>
            </a:r>
            <a:r>
              <a:rPr lang="en-US"/>
              <a:t>Radio Association, </a:t>
            </a:r>
            <a:r>
              <a:rPr lang="en-US" dirty="0"/>
              <a:t>January 17, 2023</a:t>
            </a:r>
          </a:p>
        </p:txBody>
      </p:sp>
    </p:spTree>
    <p:extLst>
      <p:ext uri="{BB962C8B-B14F-4D97-AF65-F5344CB8AC3E}">
        <p14:creationId xmlns:p14="http://schemas.microsoft.com/office/powerpoint/2010/main" val="332505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Spots Analysis Tool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8535592" cy="377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8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Pros and Cons of RBN Spots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100x as many spots as traditional spotting network</a:t>
            </a:r>
          </a:p>
          <a:p>
            <a:endParaRPr lang="en-US" dirty="0"/>
          </a:p>
          <a:p>
            <a:r>
              <a:rPr lang="en-US" dirty="0"/>
              <a:t>Everything spotted, not just those judged as “rare”</a:t>
            </a:r>
          </a:p>
          <a:p>
            <a:endParaRPr lang="en-US" dirty="0"/>
          </a:p>
          <a:p>
            <a:r>
              <a:rPr lang="en-US" dirty="0"/>
              <a:t>Duplicate spots (though not on CC Cluster)</a:t>
            </a:r>
          </a:p>
          <a:p>
            <a:endParaRPr lang="en-US" dirty="0"/>
          </a:p>
          <a:p>
            <a:r>
              <a:rPr lang="en-US" dirty="0"/>
              <a:t>Too many busted spots, despite 99% accuracy per Skimmer, because there are so many Skimmers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03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RBN Spots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filters that you set  at “retail” DX cluster node or in client to feed logging software</a:t>
            </a:r>
          </a:p>
          <a:p>
            <a:pPr lvl="1"/>
            <a:r>
              <a:rPr lang="en-US" sz="2400" dirty="0"/>
              <a:t> Save favorite combinations</a:t>
            </a:r>
          </a:p>
          <a:p>
            <a:pPr lvl="1"/>
            <a:r>
              <a:rPr lang="en-US" sz="2600" dirty="0"/>
              <a:t>AR Cluster has extensive filtering options for RBN spots – CT1BOH quality filters really work!</a:t>
            </a:r>
          </a:p>
          <a:p>
            <a:pPr lvl="1"/>
            <a:r>
              <a:rPr lang="en-US" sz="2600" dirty="0"/>
              <a:t>CC Cluster does most filtering, dupe removal for you</a:t>
            </a:r>
          </a:p>
          <a:p>
            <a:r>
              <a:rPr lang="en-US" sz="3000" dirty="0"/>
              <a:t>Develop techniques for jumping spots quickly</a:t>
            </a:r>
          </a:p>
          <a:p>
            <a:endParaRPr lang="en-US" sz="3000" dirty="0"/>
          </a:p>
          <a:p>
            <a:r>
              <a:rPr lang="en-US" sz="3000" dirty="0"/>
              <a:t>Experiment!</a:t>
            </a:r>
          </a:p>
          <a:p>
            <a:pPr marL="27432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91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Examples of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 Cluster:  set/dx/filter call=N4ZR or (not skimmer and </a:t>
            </a:r>
            <a:r>
              <a:rPr lang="en-US" dirty="0" err="1"/>
              <a:t>spottercont</a:t>
            </a:r>
            <a:r>
              <a:rPr lang="en-US" dirty="0"/>
              <a:t>=NA) or ((skimmer and unique&gt;2) and (</a:t>
            </a:r>
            <a:r>
              <a:rPr lang="en-US" dirty="0" err="1"/>
              <a:t>spotterstate</a:t>
            </a:r>
            <a:r>
              <a:rPr lang="en-US" dirty="0"/>
              <a:t>=[WV,MD,VA,PA,NC]))</a:t>
            </a:r>
          </a:p>
          <a:p>
            <a:endParaRPr lang="en-US" dirty="0"/>
          </a:p>
          <a:p>
            <a:r>
              <a:rPr lang="en-US" dirty="0" err="1"/>
              <a:t>CCCluster</a:t>
            </a:r>
            <a:r>
              <a:rPr lang="en-US" dirty="0"/>
              <a:t>: Use Client to set criteria and send to cluster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45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Antenna Tests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21" y="2709365"/>
            <a:ext cx="8230749" cy="21624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9231" y="4813995"/>
            <a:ext cx="820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QSY, change antennas, and TEST again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083" y="1480066"/>
            <a:ext cx="8070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Send TEST or CQ twice, your call 2-3 times, and look for spots</a:t>
            </a:r>
          </a:p>
        </p:txBody>
      </p:sp>
      <p:pic>
        <p:nvPicPr>
          <p:cNvPr id="11" name="Picture 10">
            <a:hlinkHover r:id="" action="ppaction://noaction" highlightClick="1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67" y="5334000"/>
            <a:ext cx="8183118" cy="130510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70125" y="4150793"/>
            <a:ext cx="415389" cy="470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04526" y="6244800"/>
            <a:ext cx="415389" cy="470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30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4D98B-E4C9-B9A6-7908-3B09AE97B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spc="-100" baseline="0" dirty="0">
                <a:latin typeface="+mj-lt"/>
                <a:ea typeface="+mj-ea"/>
                <a:cs typeface="+mj-cs"/>
              </a:rPr>
              <a:t>FT4/8 Coverage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B400B5-6833-3CCF-B6A9-1A30E2FFB04C}"/>
              </a:ext>
            </a:extLst>
          </p:cNvPr>
          <p:cNvSpPr txBox="1"/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Begun in 2019, after long debate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Biggest problem – sheer volume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The solution – make FT4/8 spots available via Telnet, but don’t archive or display on the website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Encourage “retail” clusters to </a:t>
            </a:r>
            <a:r>
              <a:rPr lang="en-US" sz="2400"/>
              <a:t>carry FT4/8 spots</a:t>
            </a:r>
            <a:endParaRPr lang="en-US" sz="2400" dirty="0"/>
          </a:p>
          <a:p>
            <a:pPr lvl="1">
              <a:spcBef>
                <a:spcPct val="20000"/>
              </a:spcBef>
              <a:buClr>
                <a:schemeClr val="accent1"/>
              </a:buClr>
            </a:pPr>
            <a:endParaRPr lang="en-US" sz="2400" dirty="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131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DD53-8501-D8D9-A9B5-D330356F2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dirty="0"/>
              <a:t>Status in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E1F9C-A6A6-1B34-54FA-1A7ED6D7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Many clusters carrying RBN FT4/8 spots:</a:t>
            </a:r>
          </a:p>
          <a:p>
            <a:pPr marL="0" indent="0" algn="ctr">
              <a:buNone/>
            </a:pPr>
            <a:r>
              <a:rPr lang="en-US" sz="2000" dirty="0"/>
              <a:t>Partial list (no special order)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dxc.mx0nca.uk:7373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k9lc.ddns.net:7300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dx.w8bs.net:7300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ve3cgr.dyndns.org:7300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dxc.n4zkf.com:7373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k2can.us:7373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n6ws.ddns.net:7300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dxc.w9pa.net:7374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dxc.k0xm.net:7300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dxcluster.cronux.net:7300 (EA3CV)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cluster.zs2ez.org :7373</a:t>
            </a:r>
          </a:p>
          <a:p>
            <a:pPr marL="0" indent="0">
              <a:buNone/>
            </a:pP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Huge volume – 95 percent of total spots now FT4/8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93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RBN website – </a:t>
            </a:r>
            <a:r>
              <a:rPr lang="en-US" dirty="0">
                <a:hlinkClick r:id="rId2"/>
              </a:rPr>
              <a:t>http://reversebeacon.net</a:t>
            </a:r>
            <a:endParaRPr lang="en-US" dirty="0"/>
          </a:p>
          <a:p>
            <a:pPr lvl="1"/>
            <a:r>
              <a:rPr lang="en-US" dirty="0"/>
              <a:t>On the website: </a:t>
            </a:r>
            <a:br>
              <a:rPr lang="en-US" dirty="0"/>
            </a:b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7 bands of CW and At Least 13 bands of FT4/8 on a Single Red Pitaya</a:t>
            </a:r>
            <a:endParaRPr lang="en-US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RBN blog – </a:t>
            </a:r>
            <a:r>
              <a:rPr lang="en-US" dirty="0">
                <a:hlinkClick r:id="rId4"/>
              </a:rPr>
              <a:t>http://reversebeacon.blogspot.com</a:t>
            </a:r>
            <a:endParaRPr lang="en-US" dirty="0"/>
          </a:p>
          <a:p>
            <a:r>
              <a:rPr lang="en-US" dirty="0"/>
              <a:t>Tutorial - </a:t>
            </a:r>
            <a:r>
              <a:rPr lang="en-US" dirty="0">
                <a:hlinkClick r:id="rId5"/>
              </a:rPr>
              <a:t>http://reversebeacon.blogspot.com/2013/12/a-new-tutorial-on-using-rbn.html</a:t>
            </a:r>
            <a:endParaRPr lang="en-US" dirty="0"/>
          </a:p>
          <a:p>
            <a:r>
              <a:rPr lang="en-US" dirty="0"/>
              <a:t>Download of Aggregator – on the RBN web site</a:t>
            </a:r>
          </a:p>
          <a:p>
            <a:r>
              <a:rPr lang="en-US" dirty="0" err="1"/>
              <a:t>ARCluster</a:t>
            </a:r>
            <a:r>
              <a:rPr lang="en-US" dirty="0"/>
              <a:t> filters </a:t>
            </a:r>
            <a:r>
              <a:rPr lang="en-US" dirty="0">
                <a:solidFill>
                  <a:srgbClr val="002060"/>
                </a:solidFill>
              </a:rPr>
              <a:t>– </a:t>
            </a:r>
            <a:r>
              <a:rPr lang="en-US" dirty="0">
                <a:solidFill>
                  <a:srgbClr val="002060"/>
                </a:solidFill>
                <a:hlinkClick r:id="rId6"/>
              </a:rPr>
              <a:t>http://www.k3lr.com/w9zrx/Using%20AR-Cluster%20V6.pdf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/>
              <a:t>CCUser</a:t>
            </a:r>
            <a:r>
              <a:rPr lang="en-US" dirty="0"/>
              <a:t> - </a:t>
            </a:r>
            <a:r>
              <a:rPr lang="en-US" dirty="0">
                <a:hlinkClick r:id="rId7"/>
              </a:rPr>
              <a:t>http://www.bcdxc.org/ve7cc/default.htm#prog</a:t>
            </a:r>
            <a:endParaRPr lang="en-US" dirty="0"/>
          </a:p>
          <a:p>
            <a:r>
              <a:rPr lang="en-US" dirty="0"/>
              <a:t>Mailing lists:</a:t>
            </a:r>
          </a:p>
          <a:p>
            <a:pPr lvl="1"/>
            <a:r>
              <a:rPr lang="en-US" u="sng" dirty="0">
                <a:solidFill>
                  <a:srgbClr val="0070C0"/>
                </a:solidFill>
                <a:hlinkClick r:id="rId8"/>
              </a:rPr>
              <a:t>skimmertalk@contesting.com</a:t>
            </a:r>
            <a:endParaRPr lang="en-US" u="sng" dirty="0">
              <a:solidFill>
                <a:srgbClr val="0070C0"/>
              </a:solidFill>
            </a:endParaRPr>
          </a:p>
          <a:p>
            <a:pPr lvl="1"/>
            <a:r>
              <a:rPr lang="en-US" u="sng" dirty="0">
                <a:solidFill>
                  <a:srgbClr val="0070C0"/>
                </a:solidFill>
                <a:hlinkClick r:id="rId9"/>
              </a:rPr>
              <a:t>RBN-OPS@groups.io</a:t>
            </a:r>
            <a:endParaRPr lang="en-US" u="sng" dirty="0">
              <a:solidFill>
                <a:srgbClr val="0070C0"/>
              </a:solidFill>
            </a:endParaRPr>
          </a:p>
          <a:p>
            <a:pPr lvl="1"/>
            <a:r>
              <a:rPr lang="en-US" u="sng" dirty="0">
                <a:solidFill>
                  <a:srgbClr val="0070C0"/>
                </a:solidFill>
                <a:hlinkClick r:id="rId10" action="ppaction://hlinksldjump"/>
              </a:rPr>
              <a:t>hamsci@groups.io</a:t>
            </a:r>
            <a:endParaRPr lang="en-US" u="sng" dirty="0">
              <a:solidFill>
                <a:srgbClr val="0070C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That’s all folks!</a:t>
            </a:r>
          </a:p>
        </p:txBody>
      </p:sp>
    </p:spTree>
    <p:extLst>
      <p:ext uri="{BB962C8B-B14F-4D97-AF65-F5344CB8AC3E}">
        <p14:creationId xmlns:p14="http://schemas.microsoft.com/office/powerpoint/2010/main" val="244905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It Began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 2008 - N4ZR helping VE3NEA with testing CW Skimmer alpha and beta</a:t>
            </a:r>
          </a:p>
          <a:p>
            <a:r>
              <a:rPr lang="en-US" dirty="0"/>
              <a:t>PY1NB (now CT7ANO) e-mail conversation with N4ZR</a:t>
            </a:r>
          </a:p>
          <a:p>
            <a:r>
              <a:rPr lang="en-US" dirty="0"/>
              <a:t>Felipe suggested the idea of using his </a:t>
            </a:r>
            <a:r>
              <a:rPr lang="en-US" dirty="0" err="1"/>
              <a:t>Dxwatch</a:t>
            </a:r>
            <a:r>
              <a:rPr lang="en-US" dirty="0"/>
              <a:t> web page software to display Skimmer spots.</a:t>
            </a:r>
          </a:p>
          <a:p>
            <a:r>
              <a:rPr lang="en-US" dirty="0"/>
              <a:t>Felipe wrote the first Aggregator</a:t>
            </a:r>
          </a:p>
          <a:p>
            <a:endParaRPr lang="en-US" dirty="0"/>
          </a:p>
          <a:p>
            <a:r>
              <a:rPr lang="en-US" dirty="0"/>
              <a:t>…and the rest is history </a:t>
            </a:r>
          </a:p>
        </p:txBody>
      </p:sp>
    </p:spTree>
    <p:extLst>
      <p:ext uri="{BB962C8B-B14F-4D97-AF65-F5344CB8AC3E}">
        <p14:creationId xmlns:p14="http://schemas.microsoft.com/office/powerpoint/2010/main" val="417994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r>
              <a:rPr lang="en-US" dirty="0"/>
              <a:t>Felipe PY1NB/CT7ANO – Co-founder, website and server management</a:t>
            </a:r>
          </a:p>
          <a:p>
            <a:r>
              <a:rPr lang="en-US" dirty="0"/>
              <a:t>W3OA –Aggregators, server optimization</a:t>
            </a:r>
          </a:p>
          <a:p>
            <a:r>
              <a:rPr lang="en-US" dirty="0"/>
              <a:t>Dave KM3T– Relay Servers, general server-side expertise</a:t>
            </a:r>
          </a:p>
          <a:p>
            <a:r>
              <a:rPr lang="en-US" dirty="0"/>
              <a:t>Mark, K7JMG – Revision of web page, map</a:t>
            </a:r>
          </a:p>
          <a:p>
            <a:r>
              <a:rPr lang="en-US" dirty="0"/>
              <a:t>Nick, FM5VIH/SV3SJ – Spots Analysis Tool, server optimization</a:t>
            </a:r>
          </a:p>
          <a:p>
            <a:r>
              <a:rPr lang="en-US" dirty="0"/>
              <a:t>Pete, N4ZR – Co-founder, user support, publicity, RBN blog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056810" y="1414556"/>
            <a:ext cx="1828800" cy="5214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ea typeface="ヒラギノ角ゴ Pro W3" pitchFamily="-48" charset="-128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4426841" y="3556791"/>
            <a:ext cx="629969" cy="703301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28" y="76200"/>
            <a:ext cx="8229600" cy="9906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The RBN in 2022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102400" y="3105562"/>
            <a:ext cx="4713199" cy="1668385"/>
            <a:chOff x="1925159" y="3340873"/>
            <a:chExt cx="4784801" cy="1668385"/>
          </a:xfrm>
          <a:solidFill>
            <a:schemeClr val="accent5"/>
          </a:solidFill>
        </p:grpSpPr>
        <p:sp>
          <p:nvSpPr>
            <p:cNvPr id="38" name="Freeform 37"/>
            <p:cNvSpPr/>
            <p:nvPr/>
          </p:nvSpPr>
          <p:spPr>
            <a:xfrm>
              <a:off x="1925159" y="3905638"/>
              <a:ext cx="604276" cy="476228"/>
            </a:xfrm>
            <a:custGeom>
              <a:avLst/>
              <a:gdLst>
                <a:gd name="connsiteX0" fmla="*/ 0 w 3108960"/>
                <a:gd name="connsiteY0" fmla="*/ 407643 h 2717622"/>
                <a:gd name="connsiteX1" fmla="*/ 1750149 w 3108960"/>
                <a:gd name="connsiteY1" fmla="*/ 407643 h 2717622"/>
                <a:gd name="connsiteX2" fmla="*/ 1750149 w 3108960"/>
                <a:gd name="connsiteY2" fmla="*/ 0 h 2717622"/>
                <a:gd name="connsiteX3" fmla="*/ 3108960 w 3108960"/>
                <a:gd name="connsiteY3" fmla="*/ 1358811 h 2717622"/>
                <a:gd name="connsiteX4" fmla="*/ 1750149 w 3108960"/>
                <a:gd name="connsiteY4" fmla="*/ 2717622 h 2717622"/>
                <a:gd name="connsiteX5" fmla="*/ 1750149 w 3108960"/>
                <a:gd name="connsiteY5" fmla="*/ 2309979 h 2717622"/>
                <a:gd name="connsiteX6" fmla="*/ 0 w 3108960"/>
                <a:gd name="connsiteY6" fmla="*/ 2309979 h 2717622"/>
                <a:gd name="connsiteX7" fmla="*/ 0 w 3108960"/>
                <a:gd name="connsiteY7" fmla="*/ 407643 h 271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8960" h="2717622">
                  <a:moveTo>
                    <a:pt x="0" y="407643"/>
                  </a:moveTo>
                  <a:lnTo>
                    <a:pt x="1750149" y="407643"/>
                  </a:lnTo>
                  <a:lnTo>
                    <a:pt x="1750149" y="0"/>
                  </a:lnTo>
                  <a:lnTo>
                    <a:pt x="3108960" y="1358811"/>
                  </a:lnTo>
                  <a:lnTo>
                    <a:pt x="1750149" y="2717622"/>
                  </a:lnTo>
                  <a:lnTo>
                    <a:pt x="1750149" y="2309979"/>
                  </a:lnTo>
                  <a:lnTo>
                    <a:pt x="0" y="2309979"/>
                  </a:lnTo>
                  <a:lnTo>
                    <a:pt x="0" y="407643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0740" tIns="423518" rIns="847852" bIns="423518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>
                <a:solidFill>
                  <a:schemeClr val="bg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5155480" y="3340873"/>
              <a:ext cx="1554480" cy="1668385"/>
            </a:xfrm>
            <a:custGeom>
              <a:avLst/>
              <a:gdLst>
                <a:gd name="connsiteX0" fmla="*/ 0 w 1554480"/>
                <a:gd name="connsiteY0" fmla="*/ 777240 h 1554480"/>
                <a:gd name="connsiteX1" fmla="*/ 777240 w 1554480"/>
                <a:gd name="connsiteY1" fmla="*/ 0 h 1554480"/>
                <a:gd name="connsiteX2" fmla="*/ 1554480 w 1554480"/>
                <a:gd name="connsiteY2" fmla="*/ 777240 h 1554480"/>
                <a:gd name="connsiteX3" fmla="*/ 777240 w 1554480"/>
                <a:gd name="connsiteY3" fmla="*/ 1554480 h 1554480"/>
                <a:gd name="connsiteX4" fmla="*/ 0 w 1554480"/>
                <a:gd name="connsiteY4" fmla="*/ 777240 h 155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480" h="1554480">
                  <a:moveTo>
                    <a:pt x="0" y="777240"/>
                  </a:moveTo>
                  <a:cubicBezTo>
                    <a:pt x="0" y="347982"/>
                    <a:pt x="347982" y="0"/>
                    <a:pt x="777240" y="0"/>
                  </a:cubicBezTo>
                  <a:cubicBezTo>
                    <a:pt x="1206498" y="0"/>
                    <a:pt x="1554480" y="347982"/>
                    <a:pt x="1554480" y="777240"/>
                  </a:cubicBezTo>
                  <a:cubicBezTo>
                    <a:pt x="1554480" y="1206498"/>
                    <a:pt x="1206498" y="1554480"/>
                    <a:pt x="777240" y="1554480"/>
                  </a:cubicBezTo>
                  <a:cubicBezTo>
                    <a:pt x="347982" y="1554480"/>
                    <a:pt x="0" y="1206498"/>
                    <a:pt x="0" y="777240"/>
                  </a:cubicBez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1618" tIns="241618" rIns="241618" bIns="24161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DB/Web server</a:t>
              </a:r>
            </a:p>
          </p:txBody>
        </p:sp>
      </p:grpSp>
      <p:sp>
        <p:nvSpPr>
          <p:cNvPr id="45" name="Freeform 44"/>
          <p:cNvSpPr/>
          <p:nvPr/>
        </p:nvSpPr>
        <p:spPr>
          <a:xfrm>
            <a:off x="457200" y="2947587"/>
            <a:ext cx="1752600" cy="1922545"/>
          </a:xfrm>
          <a:custGeom>
            <a:avLst/>
            <a:gdLst>
              <a:gd name="connsiteX0" fmla="*/ 0 w 1554480"/>
              <a:gd name="connsiteY0" fmla="*/ 777240 h 1554480"/>
              <a:gd name="connsiteX1" fmla="*/ 777240 w 1554480"/>
              <a:gd name="connsiteY1" fmla="*/ 0 h 1554480"/>
              <a:gd name="connsiteX2" fmla="*/ 1554480 w 1554480"/>
              <a:gd name="connsiteY2" fmla="*/ 777240 h 1554480"/>
              <a:gd name="connsiteX3" fmla="*/ 777240 w 1554480"/>
              <a:gd name="connsiteY3" fmla="*/ 1554480 h 1554480"/>
              <a:gd name="connsiteX4" fmla="*/ 0 w 1554480"/>
              <a:gd name="connsiteY4" fmla="*/ 77724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4480" h="1554480">
                <a:moveTo>
                  <a:pt x="0" y="777240"/>
                </a:moveTo>
                <a:cubicBezTo>
                  <a:pt x="0" y="347982"/>
                  <a:pt x="347982" y="0"/>
                  <a:pt x="777240" y="0"/>
                </a:cubicBezTo>
                <a:cubicBezTo>
                  <a:pt x="1206498" y="0"/>
                  <a:pt x="1554480" y="347982"/>
                  <a:pt x="1554480" y="777240"/>
                </a:cubicBezTo>
                <a:cubicBezTo>
                  <a:pt x="1554480" y="1206498"/>
                  <a:pt x="1206498" y="1554480"/>
                  <a:pt x="777240" y="1554480"/>
                </a:cubicBezTo>
                <a:cubicBezTo>
                  <a:pt x="347982" y="1554480"/>
                  <a:pt x="0" y="1206498"/>
                  <a:pt x="0" y="777240"/>
                </a:cubicBez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18" tIns="241618" rIns="241618" bIns="24161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200+</a:t>
            </a:r>
            <a:r>
              <a:rPr lang="en-US" sz="2000" kern="12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 Skimmers Worldwide</a:t>
            </a:r>
          </a:p>
        </p:txBody>
      </p:sp>
      <p:sp>
        <p:nvSpPr>
          <p:cNvPr id="49" name="Freeform 48"/>
          <p:cNvSpPr/>
          <p:nvPr/>
        </p:nvSpPr>
        <p:spPr>
          <a:xfrm>
            <a:off x="7389239" y="4870132"/>
            <a:ext cx="1554479" cy="1708652"/>
          </a:xfrm>
          <a:custGeom>
            <a:avLst/>
            <a:gdLst>
              <a:gd name="connsiteX0" fmla="*/ 0 w 1554480"/>
              <a:gd name="connsiteY0" fmla="*/ 777240 h 1554480"/>
              <a:gd name="connsiteX1" fmla="*/ 777240 w 1554480"/>
              <a:gd name="connsiteY1" fmla="*/ 0 h 1554480"/>
              <a:gd name="connsiteX2" fmla="*/ 1554480 w 1554480"/>
              <a:gd name="connsiteY2" fmla="*/ 777240 h 1554480"/>
              <a:gd name="connsiteX3" fmla="*/ 777240 w 1554480"/>
              <a:gd name="connsiteY3" fmla="*/ 1554480 h 1554480"/>
              <a:gd name="connsiteX4" fmla="*/ 0 w 1554480"/>
              <a:gd name="connsiteY4" fmla="*/ 77724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4480" h="1554480">
                <a:moveTo>
                  <a:pt x="0" y="777240"/>
                </a:moveTo>
                <a:cubicBezTo>
                  <a:pt x="0" y="347982"/>
                  <a:pt x="347982" y="0"/>
                  <a:pt x="777240" y="0"/>
                </a:cubicBezTo>
                <a:cubicBezTo>
                  <a:pt x="1206498" y="0"/>
                  <a:pt x="1554480" y="347982"/>
                  <a:pt x="1554480" y="777240"/>
                </a:cubicBezTo>
                <a:cubicBezTo>
                  <a:pt x="1554480" y="1206498"/>
                  <a:pt x="1206498" y="1554480"/>
                  <a:pt x="777240" y="1554480"/>
                </a:cubicBezTo>
                <a:cubicBezTo>
                  <a:pt x="347982" y="1554480"/>
                  <a:pt x="0" y="1206498"/>
                  <a:pt x="0" y="777240"/>
                </a:cubicBez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18" tIns="241618" rIns="241618" bIns="24161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3 Relay Servers</a:t>
            </a:r>
            <a:endParaRPr lang="en-US" sz="2200" kern="12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7380379" y="475728"/>
            <a:ext cx="1554480" cy="1686155"/>
          </a:xfrm>
          <a:custGeom>
            <a:avLst/>
            <a:gdLst>
              <a:gd name="connsiteX0" fmla="*/ 0 w 1554480"/>
              <a:gd name="connsiteY0" fmla="*/ 777240 h 1554480"/>
              <a:gd name="connsiteX1" fmla="*/ 777240 w 1554480"/>
              <a:gd name="connsiteY1" fmla="*/ 0 h 1554480"/>
              <a:gd name="connsiteX2" fmla="*/ 1554480 w 1554480"/>
              <a:gd name="connsiteY2" fmla="*/ 777240 h 1554480"/>
              <a:gd name="connsiteX3" fmla="*/ 777240 w 1554480"/>
              <a:gd name="connsiteY3" fmla="*/ 1554480 h 1554480"/>
              <a:gd name="connsiteX4" fmla="*/ 0 w 1554480"/>
              <a:gd name="connsiteY4" fmla="*/ 77724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4480" h="1554480">
                <a:moveTo>
                  <a:pt x="0" y="777240"/>
                </a:moveTo>
                <a:cubicBezTo>
                  <a:pt x="0" y="347982"/>
                  <a:pt x="347982" y="0"/>
                  <a:pt x="777240" y="0"/>
                </a:cubicBezTo>
                <a:cubicBezTo>
                  <a:pt x="1206498" y="0"/>
                  <a:pt x="1554480" y="347982"/>
                  <a:pt x="1554480" y="777240"/>
                </a:cubicBezTo>
                <a:cubicBezTo>
                  <a:pt x="1554480" y="1206498"/>
                  <a:pt x="1206498" y="1554480"/>
                  <a:pt x="777240" y="1554480"/>
                </a:cubicBezTo>
                <a:cubicBezTo>
                  <a:pt x="347982" y="1554480"/>
                  <a:pt x="0" y="1206498"/>
                  <a:pt x="0" y="777240"/>
                </a:cubicBezTo>
                <a:close/>
              </a:path>
            </a:pathLst>
          </a:custGeom>
          <a:solidFill>
            <a:schemeClr val="accent5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18" tIns="241618" rIns="241618" bIns="24161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rgbClr val="C00000"/>
                </a:solidFill>
              </a:rPr>
              <a:t>Users</a:t>
            </a:r>
          </a:p>
        </p:txBody>
      </p:sp>
      <p:sp>
        <p:nvSpPr>
          <p:cNvPr id="59" name="Freeform 58"/>
          <p:cNvSpPr/>
          <p:nvPr/>
        </p:nvSpPr>
        <p:spPr>
          <a:xfrm>
            <a:off x="7389239" y="2627987"/>
            <a:ext cx="1554480" cy="1694475"/>
          </a:xfrm>
          <a:custGeom>
            <a:avLst/>
            <a:gdLst>
              <a:gd name="connsiteX0" fmla="*/ 0 w 1554480"/>
              <a:gd name="connsiteY0" fmla="*/ 777240 h 1554480"/>
              <a:gd name="connsiteX1" fmla="*/ 777240 w 1554480"/>
              <a:gd name="connsiteY1" fmla="*/ 0 h 1554480"/>
              <a:gd name="connsiteX2" fmla="*/ 1554480 w 1554480"/>
              <a:gd name="connsiteY2" fmla="*/ 777240 h 1554480"/>
              <a:gd name="connsiteX3" fmla="*/ 777240 w 1554480"/>
              <a:gd name="connsiteY3" fmla="*/ 1554480 h 1554480"/>
              <a:gd name="connsiteX4" fmla="*/ 0 w 1554480"/>
              <a:gd name="connsiteY4" fmla="*/ 77724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4480" h="1554480">
                <a:moveTo>
                  <a:pt x="0" y="777240"/>
                </a:moveTo>
                <a:cubicBezTo>
                  <a:pt x="0" y="347982"/>
                  <a:pt x="347982" y="0"/>
                  <a:pt x="777240" y="0"/>
                </a:cubicBezTo>
                <a:cubicBezTo>
                  <a:pt x="1206498" y="0"/>
                  <a:pt x="1554480" y="347982"/>
                  <a:pt x="1554480" y="777240"/>
                </a:cubicBezTo>
                <a:cubicBezTo>
                  <a:pt x="1554480" y="1206498"/>
                  <a:pt x="1206498" y="1554480"/>
                  <a:pt x="777240" y="1554480"/>
                </a:cubicBezTo>
                <a:cubicBezTo>
                  <a:pt x="347982" y="1554480"/>
                  <a:pt x="0" y="1206498"/>
                  <a:pt x="0" y="777240"/>
                </a:cubicBez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18" tIns="241618" rIns="241618" bIns="24161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“Retail” Clusters</a:t>
            </a:r>
          </a:p>
        </p:txBody>
      </p:sp>
      <p:sp>
        <p:nvSpPr>
          <p:cNvPr id="60" name="Freeform 59"/>
          <p:cNvSpPr/>
          <p:nvPr/>
        </p:nvSpPr>
        <p:spPr>
          <a:xfrm>
            <a:off x="5257800" y="1524000"/>
            <a:ext cx="1554480" cy="1554480"/>
          </a:xfrm>
          <a:custGeom>
            <a:avLst/>
            <a:gdLst>
              <a:gd name="connsiteX0" fmla="*/ 0 w 1554480"/>
              <a:gd name="connsiteY0" fmla="*/ 777240 h 1554480"/>
              <a:gd name="connsiteX1" fmla="*/ 777240 w 1554480"/>
              <a:gd name="connsiteY1" fmla="*/ 0 h 1554480"/>
              <a:gd name="connsiteX2" fmla="*/ 1554480 w 1554480"/>
              <a:gd name="connsiteY2" fmla="*/ 777240 h 1554480"/>
              <a:gd name="connsiteX3" fmla="*/ 777240 w 1554480"/>
              <a:gd name="connsiteY3" fmla="*/ 1554480 h 1554480"/>
              <a:gd name="connsiteX4" fmla="*/ 0 w 1554480"/>
              <a:gd name="connsiteY4" fmla="*/ 77724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4480" h="1554480">
                <a:moveTo>
                  <a:pt x="0" y="777240"/>
                </a:moveTo>
                <a:cubicBezTo>
                  <a:pt x="0" y="347982"/>
                  <a:pt x="347982" y="0"/>
                  <a:pt x="777240" y="0"/>
                </a:cubicBezTo>
                <a:cubicBezTo>
                  <a:pt x="1206498" y="0"/>
                  <a:pt x="1554480" y="347982"/>
                  <a:pt x="1554480" y="777240"/>
                </a:cubicBezTo>
                <a:cubicBezTo>
                  <a:pt x="1554480" y="1206498"/>
                  <a:pt x="1206498" y="1554480"/>
                  <a:pt x="777240" y="1554480"/>
                </a:cubicBezTo>
                <a:cubicBezTo>
                  <a:pt x="347982" y="1554480"/>
                  <a:pt x="0" y="1206498"/>
                  <a:pt x="0" y="777240"/>
                </a:cubicBez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18" tIns="241618" rIns="241618" bIns="24161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Web Page</a:t>
            </a:r>
          </a:p>
        </p:txBody>
      </p:sp>
      <p:sp>
        <p:nvSpPr>
          <p:cNvPr id="19" name="Freeform 18"/>
          <p:cNvSpPr/>
          <p:nvPr/>
        </p:nvSpPr>
        <p:spPr>
          <a:xfrm>
            <a:off x="2697633" y="2911683"/>
            <a:ext cx="1752600" cy="1994354"/>
          </a:xfrm>
          <a:custGeom>
            <a:avLst/>
            <a:gdLst>
              <a:gd name="connsiteX0" fmla="*/ 0 w 1554480"/>
              <a:gd name="connsiteY0" fmla="*/ 777240 h 1554480"/>
              <a:gd name="connsiteX1" fmla="*/ 777240 w 1554480"/>
              <a:gd name="connsiteY1" fmla="*/ 0 h 1554480"/>
              <a:gd name="connsiteX2" fmla="*/ 1554480 w 1554480"/>
              <a:gd name="connsiteY2" fmla="*/ 777240 h 1554480"/>
              <a:gd name="connsiteX3" fmla="*/ 777240 w 1554480"/>
              <a:gd name="connsiteY3" fmla="*/ 1554480 h 1554480"/>
              <a:gd name="connsiteX4" fmla="*/ 0 w 1554480"/>
              <a:gd name="connsiteY4" fmla="*/ 77724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4480" h="1554480">
                <a:moveTo>
                  <a:pt x="0" y="777240"/>
                </a:moveTo>
                <a:cubicBezTo>
                  <a:pt x="0" y="347982"/>
                  <a:pt x="347982" y="0"/>
                  <a:pt x="777240" y="0"/>
                </a:cubicBezTo>
                <a:cubicBezTo>
                  <a:pt x="1206498" y="0"/>
                  <a:pt x="1554480" y="347982"/>
                  <a:pt x="1554480" y="777240"/>
                </a:cubicBezTo>
                <a:cubicBezTo>
                  <a:pt x="1554480" y="1206498"/>
                  <a:pt x="1206498" y="1554480"/>
                  <a:pt x="777240" y="1554480"/>
                </a:cubicBezTo>
                <a:cubicBezTo>
                  <a:pt x="347982" y="1554480"/>
                  <a:pt x="0" y="1206498"/>
                  <a:pt x="0" y="777240"/>
                </a:cubicBez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18" tIns="241618" rIns="241618" bIns="24161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Windows Aggregator Software </a:t>
            </a:r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At each node</a:t>
            </a:r>
            <a:endParaRPr lang="en-US" sz="2000" kern="12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779639" y="5257688"/>
            <a:ext cx="609600" cy="838312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241109" y="4821396"/>
            <a:ext cx="1554479" cy="1708652"/>
          </a:xfrm>
          <a:custGeom>
            <a:avLst/>
            <a:gdLst>
              <a:gd name="connsiteX0" fmla="*/ 0 w 1554480"/>
              <a:gd name="connsiteY0" fmla="*/ 777240 h 1554480"/>
              <a:gd name="connsiteX1" fmla="*/ 777240 w 1554480"/>
              <a:gd name="connsiteY1" fmla="*/ 0 h 1554480"/>
              <a:gd name="connsiteX2" fmla="*/ 1554480 w 1554480"/>
              <a:gd name="connsiteY2" fmla="*/ 777240 h 1554480"/>
              <a:gd name="connsiteX3" fmla="*/ 777240 w 1554480"/>
              <a:gd name="connsiteY3" fmla="*/ 1554480 h 1554480"/>
              <a:gd name="connsiteX4" fmla="*/ 0 w 1554480"/>
              <a:gd name="connsiteY4" fmla="*/ 77724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4480" h="1554480">
                <a:moveTo>
                  <a:pt x="0" y="777240"/>
                </a:moveTo>
                <a:cubicBezTo>
                  <a:pt x="0" y="347982"/>
                  <a:pt x="347982" y="0"/>
                  <a:pt x="777240" y="0"/>
                </a:cubicBezTo>
                <a:cubicBezTo>
                  <a:pt x="1206498" y="0"/>
                  <a:pt x="1554480" y="347982"/>
                  <a:pt x="1554480" y="777240"/>
                </a:cubicBezTo>
                <a:cubicBezTo>
                  <a:pt x="1554480" y="1206498"/>
                  <a:pt x="1206498" y="1554480"/>
                  <a:pt x="777240" y="1554480"/>
                </a:cubicBezTo>
                <a:cubicBezTo>
                  <a:pt x="347982" y="1554480"/>
                  <a:pt x="0" y="1206498"/>
                  <a:pt x="0" y="777240"/>
                </a:cubicBez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18" tIns="241618" rIns="241618" bIns="24161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Telnet Server</a:t>
            </a:r>
            <a:endParaRPr lang="en-US" sz="2200" kern="12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p Arrow 2"/>
          <p:cNvSpPr/>
          <p:nvPr/>
        </p:nvSpPr>
        <p:spPr bwMode="auto">
          <a:xfrm>
            <a:off x="7859568" y="2161883"/>
            <a:ext cx="613819" cy="466104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sp>
        <p:nvSpPr>
          <p:cNvPr id="20" name="Up Arrow 19"/>
          <p:cNvSpPr/>
          <p:nvPr/>
        </p:nvSpPr>
        <p:spPr bwMode="auto">
          <a:xfrm>
            <a:off x="7850709" y="4326726"/>
            <a:ext cx="613819" cy="54340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7300" y="2378277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CW, RTTY, PSK ,FT8</a:t>
            </a:r>
          </a:p>
        </p:txBody>
      </p:sp>
    </p:spTree>
    <p:extLst>
      <p:ext uri="{BB962C8B-B14F-4D97-AF65-F5344CB8AC3E}">
        <p14:creationId xmlns:p14="http://schemas.microsoft.com/office/powerpoint/2010/main" val="2647551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7062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2008 </a:t>
            </a:r>
            <a:r>
              <a:rPr lang="en-US" dirty="0"/>
              <a:t>– CW Skimmer released and RBN begun as a web-based system..</a:t>
            </a:r>
          </a:p>
          <a:p>
            <a:r>
              <a:rPr lang="en-US" dirty="0">
                <a:solidFill>
                  <a:srgbClr val="FF0000"/>
                </a:solidFill>
              </a:rPr>
              <a:t>2008-9</a:t>
            </a:r>
            <a:r>
              <a:rPr lang="en-US" dirty="0"/>
              <a:t> -- SDR-IQ and QS1R receivers introduced, providing multi-band coverage </a:t>
            </a:r>
          </a:p>
          <a:p>
            <a:r>
              <a:rPr lang="en-US" dirty="0">
                <a:solidFill>
                  <a:srgbClr val="FF0000"/>
                </a:solidFill>
              </a:rPr>
              <a:t>2009 </a:t>
            </a:r>
            <a:r>
              <a:rPr lang="en-US" dirty="0"/>
              <a:t>--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First RBN spots via “retail” DX clusters, W3OA’s first Aggregator (now version 6.3)</a:t>
            </a:r>
          </a:p>
          <a:p>
            <a:r>
              <a:rPr lang="en-US" dirty="0">
                <a:solidFill>
                  <a:srgbClr val="FF0000"/>
                </a:solidFill>
              </a:rPr>
              <a:t>2010 </a:t>
            </a:r>
            <a:r>
              <a:rPr lang="en-US" dirty="0"/>
              <a:t>– F5VIH/SV3SJ developed Spots Analysis Tool</a:t>
            </a:r>
          </a:p>
          <a:p>
            <a:r>
              <a:rPr lang="en-US" dirty="0">
                <a:solidFill>
                  <a:srgbClr val="FF0000"/>
                </a:solidFill>
              </a:rPr>
              <a:t>2011-13</a:t>
            </a:r>
            <a:r>
              <a:rPr lang="en-US" dirty="0"/>
              <a:t> – Huge increase in spot volume and number of Skimmers</a:t>
            </a:r>
          </a:p>
          <a:p>
            <a:r>
              <a:rPr lang="en-US" dirty="0">
                <a:solidFill>
                  <a:srgbClr val="FF0000"/>
                </a:solidFill>
              </a:rPr>
              <a:t>2019 </a:t>
            </a:r>
            <a:r>
              <a:rPr lang="en-US" dirty="0"/>
              <a:t>– Added FT4/8 coverage</a:t>
            </a:r>
          </a:p>
          <a:p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– 11 million spots in CQWWCW – &gt;60/second.</a:t>
            </a:r>
          </a:p>
          <a:p>
            <a:r>
              <a:rPr lang="en-US">
                <a:solidFill>
                  <a:srgbClr val="FF0000"/>
                </a:solidFill>
              </a:rPr>
              <a:t>2022</a:t>
            </a:r>
            <a:r>
              <a:rPr lang="en-US"/>
              <a:t> </a:t>
            </a:r>
            <a:r>
              <a:rPr lang="en-US" dirty="0"/>
              <a:t>– Who knows? – 13 million? SSB (JK)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1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a Skimmer?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volunteer operator – no experience required</a:t>
            </a:r>
          </a:p>
          <a:p>
            <a:r>
              <a:rPr lang="en-US" dirty="0"/>
              <a:t>A Software Defined Receiver – US$20-600</a:t>
            </a:r>
          </a:p>
          <a:p>
            <a:pPr lvl="1"/>
            <a:r>
              <a:rPr lang="en-US" dirty="0"/>
              <a:t>Receives bands, not individual frequencies</a:t>
            </a:r>
          </a:p>
          <a:p>
            <a:r>
              <a:rPr lang="en-US" dirty="0"/>
              <a:t>A multi-band antenna or antennas</a:t>
            </a:r>
          </a:p>
          <a:p>
            <a:r>
              <a:rPr lang="en-US" dirty="0"/>
              <a:t>CW and/or RTTY Skimmer Server software running on a Windows PC. Licenses are $75 and $50 from VE3NEA, 30-day free trial</a:t>
            </a:r>
          </a:p>
          <a:p>
            <a:r>
              <a:rPr lang="en-US" dirty="0"/>
              <a:t>Aggregator software – provided by the RBN free</a:t>
            </a:r>
          </a:p>
          <a:p>
            <a:r>
              <a:rPr lang="en-US" dirty="0"/>
              <a:t>A moderate-speed Internet connection</a:t>
            </a:r>
          </a:p>
        </p:txBody>
      </p:sp>
    </p:spTree>
    <p:extLst>
      <p:ext uri="{BB962C8B-B14F-4D97-AF65-F5344CB8AC3E}">
        <p14:creationId xmlns:p14="http://schemas.microsoft.com/office/powerpoint/2010/main" val="244556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RBN Web Site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204B66-00E2-5D3E-3C4A-511C354FA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1295400"/>
            <a:ext cx="91440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0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You Can See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/>
              <a:t>Spots as They Happen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7" y="2452688"/>
            <a:ext cx="8553379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31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Archived Raw Data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766218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104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3232</TotalTime>
  <Words>847</Words>
  <Application>Microsoft Office PowerPoint</Application>
  <PresentationFormat>On-screen Show (4:3)</PresentationFormat>
  <Paragraphs>111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Clarity</vt:lpstr>
      <vt:lpstr>   The Reverse Beacon Network – Spots and More</vt:lpstr>
      <vt:lpstr>How It Began</vt:lpstr>
      <vt:lpstr>Who We Are</vt:lpstr>
      <vt:lpstr>The RBN in 2022</vt:lpstr>
      <vt:lpstr>Milestones</vt:lpstr>
      <vt:lpstr>What’s a Skimmer?</vt:lpstr>
      <vt:lpstr>The RBN Web Site</vt:lpstr>
      <vt:lpstr>What You Can See There</vt:lpstr>
      <vt:lpstr>Archived Raw Data</vt:lpstr>
      <vt:lpstr>The Spots Analysis Tool</vt:lpstr>
      <vt:lpstr>Pros and Cons of RBN Spots</vt:lpstr>
      <vt:lpstr>Using RBN Spots</vt:lpstr>
      <vt:lpstr>Examples of Filtering</vt:lpstr>
      <vt:lpstr>Antenna Tests</vt:lpstr>
      <vt:lpstr>FT4/8 Coverage</vt:lpstr>
      <vt:lpstr>Status in 2023</vt:lpstr>
      <vt:lpstr>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Reverse Beacon Network – Spots and More</dc:title>
  <dc:creator>Pete</dc:creator>
  <cp:lastModifiedBy>Pete Smith</cp:lastModifiedBy>
  <cp:revision>94</cp:revision>
  <dcterms:created xsi:type="dcterms:W3CDTF">2013-12-17T22:05:42Z</dcterms:created>
  <dcterms:modified xsi:type="dcterms:W3CDTF">2023-01-18T00:26:17Z</dcterms:modified>
</cp:coreProperties>
</file>