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5143500" cx="9144000"/>
  <p:notesSz cx="6858000" cy="9144000"/>
  <p:embeddedFontLst>
    <p:embeddedFont>
      <p:font typeface="Average"/>
      <p:regular r:id="rId29"/>
    </p:embeddedFont>
    <p:embeddedFont>
      <p:font typeface="Oswald"/>
      <p:regular r:id="rId30"/>
      <p:bold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Average-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Oswald-bold.fntdata"/><Relationship Id="rId30" Type="http://schemas.openxmlformats.org/officeDocument/2006/relationships/font" Target="fonts/Oswald-regular.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PRACTICE PRACTICE PRACTICE.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It doesn’t matter how small your station - you have to run to build up your score.</a:t>
            </a:r>
          </a:p>
          <a:p>
            <a:pPr lvl="0">
              <a:spcBef>
                <a:spcPts val="0"/>
              </a:spcBef>
              <a:buNone/>
            </a:pPr>
            <a:r>
              <a:t/>
            </a:r>
            <a:endParaRPr/>
          </a:p>
          <a:p>
            <a:pPr lvl="0">
              <a:spcBef>
                <a:spcPts val="0"/>
              </a:spcBef>
              <a:buNone/>
            </a:pPr>
            <a:r>
              <a:rPr lang="en"/>
              <a:t>Cut out all the stuff you don’t need for the exchange.  Only say what needs to be said.</a:t>
            </a:r>
          </a:p>
          <a:p>
            <a:pPr lvl="0">
              <a:spcBef>
                <a:spcPts val="0"/>
              </a:spcBef>
              <a:buNone/>
            </a:pPr>
            <a:r>
              <a:t/>
            </a:r>
            <a:endParaRPr/>
          </a:p>
          <a:p>
            <a:pPr lvl="0">
              <a:spcBef>
                <a:spcPts val="0"/>
              </a:spcBef>
              <a:buNone/>
            </a:pPr>
            <a:r>
              <a:rPr lang="en"/>
              <a:t>CQ Contest W1MSW</a:t>
            </a:r>
          </a:p>
          <a:p>
            <a:pPr lvl="0">
              <a:spcBef>
                <a:spcPts val="0"/>
              </a:spcBef>
              <a:buNone/>
            </a:pPr>
            <a:r>
              <a:rPr lang="en"/>
              <a:t>W1MSW this is KK1W</a:t>
            </a:r>
          </a:p>
          <a:p>
            <a:pPr lvl="0">
              <a:spcBef>
                <a:spcPts val="0"/>
              </a:spcBef>
              <a:buNone/>
            </a:pPr>
            <a:r>
              <a:rPr lang="en"/>
              <a:t>KK1W 59 5</a:t>
            </a:r>
          </a:p>
          <a:p>
            <a:pPr lvl="0">
              <a:spcBef>
                <a:spcPts val="0"/>
              </a:spcBef>
              <a:buNone/>
            </a:pPr>
            <a:r>
              <a:rPr lang="en"/>
              <a:t>OK thank you for your 59 5 please copy 59 5 from KK1W.</a:t>
            </a:r>
          </a:p>
          <a:p>
            <a:pPr lvl="0">
              <a:spcBef>
                <a:spcPts val="0"/>
              </a:spcBef>
              <a:buNone/>
            </a:pPr>
            <a:r>
              <a:rPr lang="en"/>
              <a:t>TNX W1MSW</a:t>
            </a:r>
          </a:p>
          <a:p>
            <a:pPr lvl="0">
              <a:spcBef>
                <a:spcPts val="0"/>
              </a:spcBef>
              <a:buNone/>
            </a:pPr>
            <a:r>
              <a:rPr lang="en"/>
              <a:t>OK Thanks 73</a:t>
            </a:r>
          </a:p>
          <a:p>
            <a:pPr lvl="0">
              <a:spcBef>
                <a:spcPts val="0"/>
              </a:spcBef>
              <a:buNone/>
            </a:pPr>
            <a:r>
              <a:t/>
            </a:r>
            <a:endParaRPr/>
          </a:p>
          <a:p>
            <a:pPr lvl="0">
              <a:spcBef>
                <a:spcPts val="0"/>
              </a:spcBef>
              <a:buNone/>
            </a:pPr>
            <a:r>
              <a:rPr lang="en"/>
              <a:t>CQ Contest W1MSW</a:t>
            </a:r>
          </a:p>
          <a:p>
            <a:pPr lvl="0">
              <a:spcBef>
                <a:spcPts val="0"/>
              </a:spcBef>
              <a:buNone/>
            </a:pPr>
            <a:r>
              <a:rPr lang="en"/>
              <a:t>KK1W</a:t>
            </a:r>
          </a:p>
          <a:p>
            <a:pPr lvl="0">
              <a:spcBef>
                <a:spcPts val="0"/>
              </a:spcBef>
              <a:buNone/>
            </a:pPr>
            <a:r>
              <a:rPr lang="en"/>
              <a:t>KK1W 59 5</a:t>
            </a:r>
          </a:p>
          <a:p>
            <a:pPr lvl="0">
              <a:spcBef>
                <a:spcPts val="0"/>
              </a:spcBef>
              <a:buNone/>
            </a:pPr>
            <a:r>
              <a:rPr lang="en"/>
              <a:t>TNX 59 5</a:t>
            </a:r>
          </a:p>
          <a:p>
            <a:pPr lvl="0">
              <a:spcBef>
                <a:spcPts val="0"/>
              </a:spcBef>
              <a:buNone/>
            </a:pPr>
            <a:r>
              <a:rPr lang="en"/>
              <a:t>TNX W1MSW</a:t>
            </a:r>
          </a:p>
          <a:p>
            <a:pPr lvl="0">
              <a:spcBef>
                <a:spcPts val="0"/>
              </a:spcBef>
              <a:buNone/>
            </a:pPr>
            <a:r>
              <a:t/>
            </a:r>
            <a:endParaRPr/>
          </a:p>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The basic measurement of operating accuracy is error rate, which is the percentage of contacts in your log with an error. (Duplicate contacts are removed from the totals before calculating error rate.) The lower your error rate, the more accurate you are. </a:t>
            </a:r>
          </a:p>
          <a:p>
            <a:pPr lvl="0">
              <a:spcBef>
                <a:spcPts val="0"/>
              </a:spcBef>
              <a:buNone/>
            </a:pPr>
            <a:r>
              <a:t/>
            </a:r>
            <a:endParaRPr/>
          </a:p>
          <a:p>
            <a:pPr lvl="0">
              <a:spcBef>
                <a:spcPts val="0"/>
              </a:spcBef>
              <a:buNone/>
            </a:pPr>
            <a:r>
              <a:rPr lang="en"/>
              <a:t>			</a:t>
            </a:r>
          </a:p>
          <a:p>
            <a:pPr lvl="0">
              <a:spcBef>
                <a:spcPts val="0"/>
              </a:spcBef>
              <a:buNone/>
            </a:pPr>
            <a:r>
              <a:rPr lang="en"/>
              <a:t>		</a:t>
            </a:r>
          </a:p>
          <a:p>
            <a:pPr lvl="0">
              <a:spcBef>
                <a:spcPts val="0"/>
              </a:spcBef>
              <a:buNone/>
            </a:pPr>
            <a:r>
              <a:t/>
            </a:r>
            <a:endParaRPr sz="900"/>
          </a:p>
          <a:p>
            <a:pPr lvl="0">
              <a:spcBef>
                <a:spcPts val="0"/>
              </a:spcBef>
              <a:buNone/>
            </a:pPr>
            <a:r>
              <a:rPr lang="en"/>
              <a:t>		</a:t>
            </a:r>
          </a:p>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9" name="Shape 169"/>
        <p:cNvGrpSpPr/>
        <p:nvPr/>
      </p:nvGrpSpPr>
      <p:grpSpPr>
        <a:xfrm>
          <a:off x="0" y="0"/>
          <a:ext cx="0" cy="0"/>
          <a:chOff x="0" y="0"/>
          <a:chExt cx="0" cy="0"/>
        </a:xfrm>
      </p:grpSpPr>
      <p:sp>
        <p:nvSpPr>
          <p:cNvPr id="170" name="Shape 1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1" name="Shape 1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7" name="Shape 1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1" name="Shape 181"/>
        <p:cNvGrpSpPr/>
        <p:nvPr/>
      </p:nvGrpSpPr>
      <p:grpSpPr>
        <a:xfrm>
          <a:off x="0" y="0"/>
          <a:ext cx="0" cy="0"/>
          <a:chOff x="0" y="0"/>
          <a:chExt cx="0" cy="0"/>
        </a:xfrm>
      </p:grpSpPr>
      <p:sp>
        <p:nvSpPr>
          <p:cNvPr id="182" name="Shape 1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3" name="Shape 1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9" name="Shape 1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marL="457200">
              <a:spcBef>
                <a:spcPts val="0"/>
              </a:spcBef>
            </a:pPr>
            <a:r>
              <a:rPr lang="en"/>
              <a:t>If you want to improve your score, you have to be competitive.  </a:t>
            </a:r>
          </a:p>
          <a:p>
            <a:pPr indent="-228600" lvl="0" marL="457200">
              <a:spcBef>
                <a:spcPts val="0"/>
              </a:spcBef>
            </a:pPr>
            <a:r>
              <a:rPr lang="en"/>
              <a:t>Competitive with other operators and/or competitive with yourself.  </a:t>
            </a:r>
          </a:p>
          <a:p>
            <a:pPr indent="-228600" lvl="0" marL="457200">
              <a:spcBef>
                <a:spcPts val="0"/>
              </a:spcBef>
            </a:pPr>
            <a:r>
              <a:rPr lang="en"/>
              <a:t>That might mean beating your personal best scores, beating someone in the local club or placing as high in the Top Ten in your category.  </a:t>
            </a:r>
          </a:p>
          <a:p>
            <a:pPr indent="-228600" lvl="0" marL="457200">
              <a:spcBef>
                <a:spcPts val="0"/>
              </a:spcBef>
            </a:pPr>
            <a:r>
              <a:rPr lang="en"/>
              <a:t>All of those different reasons for contesting are completely valid, but if you want to improve your score, you need to be in it to do well.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marL="457200" rtl="0">
              <a:spcBef>
                <a:spcPts val="0"/>
              </a:spcBef>
            </a:pPr>
            <a:r>
              <a:rPr lang="en"/>
              <a:t>Notice that we’re not even touching $$$ until the third point.  </a:t>
            </a:r>
          </a:p>
          <a:p>
            <a:pPr indent="-228600" lvl="0" marL="457200" rtl="0">
              <a:spcBef>
                <a:spcPts val="0"/>
              </a:spcBef>
            </a:pPr>
            <a:r>
              <a:rPr lang="en"/>
              <a:t>Everyone in the room can double their scores solely by focusing on improving your ability to sit in the chair and efficiently make contacts.  </a:t>
            </a:r>
          </a:p>
          <a:p>
            <a:pPr indent="-228600" lvl="0" marL="457200" rtl="0">
              <a:spcBef>
                <a:spcPts val="0"/>
              </a:spcBef>
            </a:pPr>
            <a:r>
              <a:rPr lang="en"/>
              <a:t>That skill alone will put you ahead of so many people who consider themselves contesters.  </a:t>
            </a:r>
          </a:p>
          <a:p>
            <a:pPr indent="-228600" lvl="0" marL="457200">
              <a:spcBef>
                <a:spcPts val="0"/>
              </a:spcBef>
            </a:pPr>
            <a:r>
              <a:rPr lang="en"/>
              <a:t>You live in New England -  there are many out there that wished they did too. Take advantage of that.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Rome wasn’t built in a day</a:t>
            </a:r>
          </a:p>
          <a:p>
            <a:pPr lvl="0">
              <a:spcBef>
                <a:spcPts val="0"/>
              </a:spcBef>
              <a:buNone/>
            </a:pPr>
            <a:r>
              <a:rPr lang="en"/>
              <a:t>The contest doesn’t start at hour one. Start planning in advance.  Study, analyze and plan.</a:t>
            </a:r>
          </a:p>
          <a:p>
            <a:pPr lvl="0">
              <a:spcBef>
                <a:spcPts val="0"/>
              </a:spcBef>
              <a:buNone/>
            </a:pPr>
            <a:r>
              <a:rPr lang="en"/>
              <a:t>Pick the low hanging fruit.</a:t>
            </a:r>
          </a:p>
          <a:p>
            <a:pPr lvl="0">
              <a:spcBef>
                <a:spcPts val="0"/>
              </a:spcBef>
              <a:buNone/>
            </a:pPr>
            <a:r>
              <a:t/>
            </a:r>
            <a:endParaRPr/>
          </a:p>
          <a:p>
            <a:pPr lvl="0">
              <a:spcBef>
                <a:spcPts val="0"/>
              </a:spcBef>
              <a:buNone/>
            </a:pPr>
            <a:r>
              <a:t/>
            </a:r>
            <a:endParaRPr/>
          </a:p>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The single most important thing you can do to improve your score is to keep your butt in the chair!</a:t>
            </a:r>
          </a:p>
          <a:p>
            <a:pPr indent="-228600" lvl="0" marL="457200" rtl="0">
              <a:spcBef>
                <a:spcPts val="0"/>
              </a:spcBef>
              <a:buChar char="●"/>
            </a:pPr>
            <a:r>
              <a:rPr lang="en"/>
              <a:t>Discuss basic desk ergonomics.</a:t>
            </a:r>
          </a:p>
          <a:p>
            <a:pPr indent="-228600" lvl="1" marL="914400" rtl="0">
              <a:spcBef>
                <a:spcPts val="0"/>
              </a:spcBef>
              <a:buChar char="○"/>
            </a:pPr>
            <a:r>
              <a:rPr lang="en"/>
              <a:t>Chair - You’ve spent 2K on a radio and you’re sitting on a piece of plywood with 2mm of foam on top - Get rid of the ass hatchet</a:t>
            </a:r>
          </a:p>
          <a:p>
            <a:pPr indent="-228600" lvl="1" marL="914400" rtl="0">
              <a:spcBef>
                <a:spcPts val="0"/>
              </a:spcBef>
              <a:buChar char="○"/>
            </a:pPr>
            <a:r>
              <a:rPr lang="en"/>
              <a:t>Monitor layout</a:t>
            </a:r>
          </a:p>
          <a:p>
            <a:pPr indent="-228600" lvl="1" marL="914400" rtl="0">
              <a:spcBef>
                <a:spcPts val="0"/>
              </a:spcBef>
              <a:buChar char="○"/>
            </a:pPr>
            <a:r>
              <a:rPr lang="en"/>
              <a:t>Using hot keys - KEEP YOUR HANDS ON THE KEYBOARD.</a:t>
            </a:r>
          </a:p>
          <a:p>
            <a:pPr indent="-228600" lvl="1" marL="914400" rtl="0">
              <a:spcBef>
                <a:spcPts val="0"/>
              </a:spcBef>
              <a:buChar char="○"/>
            </a:pPr>
            <a:r>
              <a:rPr lang="en"/>
              <a:t>Layout your station so everything is in reach</a:t>
            </a:r>
          </a:p>
          <a:p>
            <a:pPr lvl="0">
              <a:spcBef>
                <a:spcPts val="0"/>
              </a:spcBef>
              <a:buNone/>
            </a:pPr>
            <a:r>
              <a:t/>
            </a:r>
            <a:endParaRPr/>
          </a:p>
          <a:p>
            <a:pPr lvl="0">
              <a:spcBef>
                <a:spcPts val="0"/>
              </a:spcBef>
              <a:buNone/>
            </a:pPr>
            <a:r>
              <a:rPr lang="en"/>
              <a:t>Concentration</a:t>
            </a:r>
          </a:p>
          <a:p>
            <a:pPr indent="-228600" lvl="0" marL="457200">
              <a:spcBef>
                <a:spcPts val="0"/>
              </a:spcBef>
            </a:pPr>
            <a:r>
              <a:rPr lang="en"/>
              <a:t>Turn off your email, facebook, twitter, cellphone, TV and anything else that will take your attention away from working contacts</a:t>
            </a:r>
          </a:p>
          <a:p>
            <a:pPr indent="-228600" lvl="0" marL="457200" rtl="0">
              <a:spcBef>
                <a:spcPts val="0"/>
              </a:spcBef>
            </a:pPr>
            <a:r>
              <a:rPr lang="en"/>
              <a:t>Did you put the contest on the family calender so everyone knows you’re not available this weekend?</a:t>
            </a:r>
          </a:p>
          <a:p>
            <a:pPr lvl="0" rtl="0">
              <a:spcBef>
                <a:spcPts val="0"/>
              </a:spcBef>
              <a:buNone/>
            </a:pPr>
            <a:r>
              <a:rPr lang="en"/>
              <a:t>Labels</a:t>
            </a:r>
          </a:p>
          <a:p>
            <a:pPr indent="-228600" lvl="0" marL="457200" rtl="0">
              <a:spcBef>
                <a:spcPts val="0"/>
              </a:spcBef>
            </a:pPr>
            <a:r>
              <a:rPr lang="en"/>
              <a:t>What can we blow up in hour 48?</a:t>
            </a:r>
          </a:p>
          <a:p>
            <a:pPr lvl="0" rtl="0">
              <a:spcBef>
                <a:spcPts val="0"/>
              </a:spcBef>
              <a:buNone/>
            </a:pPr>
            <a:r>
              <a:rPr lang="en"/>
              <a:t>Everything you can do to make operating easier will help to preserve and enhance accuracy.</a:t>
            </a:r>
          </a:p>
          <a:p>
            <a:pPr lvl="0">
              <a:spcBef>
                <a:spcPts val="0"/>
              </a:spcBef>
              <a:buNone/>
            </a:pPr>
            <a:r>
              <a:rPr lang="en"/>
              <a:t>Personal story about headphones</a:t>
            </a:r>
          </a:p>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Know your stuff</a:t>
            </a:r>
          </a:p>
          <a:p>
            <a:pPr lvl="0">
              <a:spcBef>
                <a:spcPts val="0"/>
              </a:spcBef>
              <a:buNone/>
            </a:pPr>
            <a:r>
              <a:rPr lang="en"/>
              <a:t>	Know the contest.  Know the rules and the exchange</a:t>
            </a:r>
          </a:p>
          <a:p>
            <a:pPr lvl="0">
              <a:spcBef>
                <a:spcPts val="0"/>
              </a:spcBef>
              <a:buNone/>
            </a:pPr>
            <a:r>
              <a:t/>
            </a:r>
            <a:endParaRPr/>
          </a:p>
          <a:p>
            <a:pPr lvl="0">
              <a:spcBef>
                <a:spcPts val="0"/>
              </a:spcBef>
              <a:buNone/>
            </a:pPr>
            <a:r>
              <a:rPr lang="en"/>
              <a:t>Study Propagation</a:t>
            </a:r>
          </a:p>
          <a:p>
            <a:pPr lvl="0">
              <a:spcBef>
                <a:spcPts val="0"/>
              </a:spcBef>
              <a:buNone/>
            </a:pPr>
            <a:r>
              <a:rPr lang="en"/>
              <a:t> Know where to be or at least where to work.  Greyline is about JAs and SA.</a:t>
            </a:r>
          </a:p>
          <a:p>
            <a:pPr lvl="0">
              <a:spcBef>
                <a:spcPts val="0"/>
              </a:spcBef>
              <a:buNone/>
            </a:pPr>
            <a:r>
              <a:rPr lang="en"/>
              <a:t>When 20 meters opens to EU - BE THERE!!!  You live in New England - Take advantage of it!</a:t>
            </a:r>
          </a:p>
          <a:p>
            <a:pPr lvl="0">
              <a:spcBef>
                <a:spcPts val="0"/>
              </a:spcBef>
              <a:buNone/>
            </a:pPr>
            <a:r>
              <a:rPr lang="en"/>
              <a:t>Practice with N1MM.  Know the software - Before the contest starts.</a:t>
            </a:r>
          </a:p>
          <a:p>
            <a:pPr lvl="0">
              <a:spcBef>
                <a:spcPts val="0"/>
              </a:spcBef>
              <a:buNone/>
            </a:pPr>
            <a:r>
              <a:rPr lang="en"/>
              <a:t>Recognize calls - comes with experience.</a:t>
            </a:r>
          </a:p>
          <a:p>
            <a:pPr lvl="0" rtl="0">
              <a:spcBef>
                <a:spcPts val="0"/>
              </a:spcBef>
              <a:buNone/>
            </a:pPr>
            <a:r>
              <a:rPr lang="en"/>
              <a:t>Study logs.  Look for patterns. What worked, what didn’t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099"/>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599"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199"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199"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www.3830scores.com/" TargetMode="External"/><Relationship Id="rId4" Type="http://schemas.openxmlformats.org/officeDocument/2006/relationships/hyperlink" Target="www.k8nd.com/Radio/SO2R/K8ND_SO2R.htm" TargetMode="External"/><Relationship Id="rId5" Type="http://schemas.openxmlformats.org/officeDocument/2006/relationships/hyperlink" Target="http://www.cebik.com/" TargetMode="External"/><Relationship Id="rId6" Type="http://schemas.openxmlformats.org/officeDocument/2006/relationships/hyperlink" Target="http://ncjweb.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671257" y="990800"/>
            <a:ext cx="7801500" cy="1730099"/>
          </a:xfrm>
          <a:prstGeom prst="rect">
            <a:avLst/>
          </a:prstGeom>
        </p:spPr>
        <p:txBody>
          <a:bodyPr anchorCtr="0" anchor="b" bIns="91425" lIns="91425" rIns="91425" tIns="91425">
            <a:noAutofit/>
          </a:bodyPr>
          <a:lstStyle/>
          <a:p>
            <a:pPr lvl="0">
              <a:spcBef>
                <a:spcPts val="0"/>
              </a:spcBef>
              <a:buNone/>
            </a:pPr>
            <a:r>
              <a:rPr lang="en"/>
              <a:t>Small Station Bang for the Buck</a:t>
            </a:r>
          </a:p>
        </p:txBody>
      </p:sp>
      <p:sp>
        <p:nvSpPr>
          <p:cNvPr id="60" name="Shape 60"/>
          <p:cNvSpPr txBox="1"/>
          <p:nvPr>
            <p:ph idx="1" type="subTitle"/>
          </p:nvPr>
        </p:nvSpPr>
        <p:spPr>
          <a:xfrm>
            <a:off x="671250" y="3174875"/>
            <a:ext cx="7801500" cy="792600"/>
          </a:xfrm>
          <a:prstGeom prst="rect">
            <a:avLst/>
          </a:prstGeom>
        </p:spPr>
        <p:txBody>
          <a:bodyPr anchorCtr="0" anchor="t" bIns="91425" lIns="91425" rIns="91425" tIns="91425">
            <a:noAutofit/>
          </a:bodyPr>
          <a:lstStyle/>
          <a:p>
            <a:pPr lvl="0" rtl="0" algn="ctr">
              <a:spcBef>
                <a:spcPts val="0"/>
              </a:spcBef>
              <a:buNone/>
            </a:pPr>
            <a:r>
              <a:rPr lang="en"/>
              <a:t>Matt Wilhelm, W1MSW</a:t>
            </a:r>
          </a:p>
          <a:p>
            <a:pPr lvl="0" algn="ctr">
              <a:spcBef>
                <a:spcPts val="0"/>
              </a:spcBef>
              <a:buNone/>
            </a:pPr>
            <a:r>
              <a:rPr lang="en" sz="1400"/>
              <a:t>Adapted from Ward Silver, NØAX’s 2016 CTU Presentation</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Technique</a:t>
            </a:r>
          </a:p>
          <a:p>
            <a:pPr lvl="0" rtl="0">
              <a:spcBef>
                <a:spcPts val="0"/>
              </a:spcBef>
              <a:buNone/>
            </a:pPr>
            <a:r>
              <a:t/>
            </a:r>
            <a:endParaRPr/>
          </a:p>
          <a:p>
            <a:pPr lvl="0" rtl="0">
              <a:spcBef>
                <a:spcPts val="0"/>
              </a:spcBef>
              <a:buNone/>
            </a:pPr>
            <a:r>
              <a:t/>
            </a:r>
            <a:endParaRPr/>
          </a:p>
        </p:txBody>
      </p:sp>
      <p:sp>
        <p:nvSpPr>
          <p:cNvPr id="114" name="Shape 11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Number one source of score dB’s</a:t>
            </a:r>
          </a:p>
          <a:p>
            <a:pPr indent="-228600" lvl="0" marL="457200" rtl="0">
              <a:spcBef>
                <a:spcPts val="0"/>
              </a:spcBef>
              <a:buChar char="-"/>
            </a:pPr>
            <a:r>
              <a:rPr lang="en"/>
              <a:t>Practice makes the master</a:t>
            </a:r>
          </a:p>
          <a:p>
            <a:pPr indent="-228600" lvl="0" marL="457200" rtl="0">
              <a:spcBef>
                <a:spcPts val="0"/>
              </a:spcBef>
              <a:buChar char="-"/>
            </a:pPr>
            <a:r>
              <a:rPr lang="en"/>
              <a:t>Listen to the Masters - Up Close</a:t>
            </a:r>
          </a:p>
          <a:p>
            <a:pPr indent="-228600" lvl="1" marL="914400" rtl="0">
              <a:spcBef>
                <a:spcPts val="0"/>
              </a:spcBef>
              <a:buChar char="-"/>
            </a:pPr>
            <a:r>
              <a:rPr lang="en"/>
              <a:t>Start working with multi-op teams</a:t>
            </a:r>
          </a:p>
          <a:p>
            <a:pPr indent="-228600" lvl="1" marL="914400" rtl="0">
              <a:spcBef>
                <a:spcPts val="0"/>
              </a:spcBef>
              <a:buChar char="-"/>
            </a:pPr>
            <a:r>
              <a:rPr lang="en"/>
              <a:t>Ask them questions</a:t>
            </a:r>
          </a:p>
          <a:p>
            <a:pPr indent="-228600" lvl="0" marL="457200" rtl="0">
              <a:spcBef>
                <a:spcPts val="0"/>
              </a:spcBef>
              <a:buChar char="-"/>
            </a:pPr>
            <a:r>
              <a:rPr lang="en"/>
              <a:t>Trade recordings or listen live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Technique - Gimme’s</a:t>
            </a:r>
          </a:p>
          <a:p>
            <a:pPr lvl="0" rtl="0">
              <a:spcBef>
                <a:spcPts val="0"/>
              </a:spcBef>
              <a:buNone/>
            </a:pPr>
            <a:r>
              <a:t/>
            </a:r>
            <a:endParaRPr/>
          </a:p>
          <a:p>
            <a:pPr lvl="0" rtl="0">
              <a:spcBef>
                <a:spcPts val="0"/>
              </a:spcBef>
              <a:buNone/>
            </a:pPr>
            <a:r>
              <a:t/>
            </a:r>
            <a:endParaRPr/>
          </a:p>
        </p:txBody>
      </p:sp>
      <p:sp>
        <p:nvSpPr>
          <p:cNvPr id="120" name="Shape 12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Run more and whenever you can</a:t>
            </a:r>
          </a:p>
          <a:p>
            <a:pPr indent="-228600" lvl="1" marL="914400" rtl="0">
              <a:spcBef>
                <a:spcPts val="0"/>
              </a:spcBef>
              <a:buChar char="-"/>
            </a:pPr>
            <a:r>
              <a:rPr lang="en"/>
              <a:t>Find propagation that allows your station to run</a:t>
            </a:r>
          </a:p>
          <a:p>
            <a:pPr indent="-228600" lvl="1" marL="914400" rtl="0">
              <a:spcBef>
                <a:spcPts val="0"/>
              </a:spcBef>
              <a:buChar char="-"/>
            </a:pPr>
            <a:r>
              <a:rPr lang="en"/>
              <a:t>You don’t have to be on the band edge</a:t>
            </a:r>
          </a:p>
          <a:p>
            <a:pPr indent="-228600" lvl="1" marL="914400" rtl="0">
              <a:spcBef>
                <a:spcPts val="0"/>
              </a:spcBef>
              <a:buChar char="-"/>
            </a:pPr>
            <a:r>
              <a:rPr lang="en"/>
              <a:t>Think signal to noise on both ends</a:t>
            </a:r>
          </a:p>
          <a:p>
            <a:pPr indent="-228600" lvl="0" marL="457200" rtl="0">
              <a:spcBef>
                <a:spcPts val="0"/>
              </a:spcBef>
              <a:buChar char="-"/>
            </a:pPr>
            <a:r>
              <a:rPr lang="en"/>
              <a:t>Type - Send - Speak - Copy accurately</a:t>
            </a:r>
          </a:p>
          <a:p>
            <a:pPr indent="-228600" lvl="0" marL="457200" rtl="0">
              <a:spcBef>
                <a:spcPts val="0"/>
              </a:spcBef>
              <a:buChar char="-"/>
            </a:pPr>
            <a:r>
              <a:rPr lang="en"/>
              <a:t>Breathe, be consistent, find a rhythm</a:t>
            </a:r>
          </a:p>
          <a:p>
            <a:pPr indent="-228600" lvl="0" marL="457200" rtl="0">
              <a:spcBef>
                <a:spcPts val="0"/>
              </a:spcBef>
              <a:buChar char="-"/>
            </a:pPr>
            <a:r>
              <a:rPr lang="en"/>
              <a:t>The second radio - make it play</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Technique - Accuracy</a:t>
            </a:r>
          </a:p>
          <a:p>
            <a:pPr lvl="0" rtl="0">
              <a:spcBef>
                <a:spcPts val="0"/>
              </a:spcBef>
              <a:buNone/>
            </a:pPr>
            <a:r>
              <a:t/>
            </a:r>
            <a:endParaRPr/>
          </a:p>
          <a:p>
            <a:pPr lvl="0" rtl="0">
              <a:spcBef>
                <a:spcPts val="0"/>
              </a:spcBef>
              <a:buNone/>
            </a:pPr>
            <a:r>
              <a:t/>
            </a:r>
            <a:endParaRPr/>
          </a:p>
        </p:txBody>
      </p:sp>
      <p:sp>
        <p:nvSpPr>
          <p:cNvPr id="126" name="Shape 12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Go for World Class Accuracy (&lt;1% error)</a:t>
            </a:r>
          </a:p>
          <a:p>
            <a:pPr indent="-228600" lvl="0" marL="457200" rtl="0">
              <a:spcBef>
                <a:spcPts val="0"/>
              </a:spcBef>
              <a:buChar char="-"/>
            </a:pPr>
            <a:r>
              <a:rPr lang="en"/>
              <a:t>Study LCR/UBN Report</a:t>
            </a:r>
          </a:p>
          <a:p>
            <a:pPr indent="-228600" lvl="1" marL="914400" rtl="0">
              <a:spcBef>
                <a:spcPts val="0"/>
              </a:spcBef>
              <a:buChar char="-"/>
            </a:pPr>
            <a:r>
              <a:rPr lang="en"/>
              <a:t>What do you consistently miss?</a:t>
            </a:r>
          </a:p>
          <a:p>
            <a:pPr indent="-228600" lvl="1" marL="914400" rtl="0">
              <a:spcBef>
                <a:spcPts val="0"/>
              </a:spcBef>
              <a:buChar char="-"/>
            </a:pPr>
            <a:r>
              <a:rPr lang="en"/>
              <a:t>What do other consistently miss from you?</a:t>
            </a:r>
          </a:p>
          <a:p>
            <a:pPr indent="-228600" lvl="0" marL="457200" rtl="0">
              <a:spcBef>
                <a:spcPts val="0"/>
              </a:spcBef>
              <a:buChar char="-"/>
            </a:pPr>
            <a:r>
              <a:rPr lang="en"/>
              <a:t>Pull Out Full Calls</a:t>
            </a:r>
          </a:p>
          <a:p>
            <a:pPr indent="-228600" lvl="0" marL="457200" rtl="0">
              <a:spcBef>
                <a:spcPts val="0"/>
              </a:spcBef>
              <a:buChar char="-"/>
            </a:pPr>
            <a:r>
              <a:rPr lang="en"/>
              <a:t>Be wary of Databases, Spots, Skimmers</a:t>
            </a:r>
          </a:p>
          <a:p>
            <a:pPr indent="-228600" lvl="0" marL="457200" rtl="0">
              <a:spcBef>
                <a:spcPts val="0"/>
              </a:spcBef>
              <a:buChar char="-"/>
            </a:pPr>
            <a:r>
              <a:rPr lang="en"/>
              <a:t>Learn Not to Guess and When to Move On</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Technique - Managing Time</a:t>
            </a:r>
          </a:p>
          <a:p>
            <a:pPr lvl="0" rtl="0">
              <a:spcBef>
                <a:spcPts val="0"/>
              </a:spcBef>
              <a:buNone/>
            </a:pPr>
            <a:r>
              <a:t/>
            </a:r>
            <a:endParaRPr/>
          </a:p>
          <a:p>
            <a:pPr lvl="0" rtl="0">
              <a:spcBef>
                <a:spcPts val="0"/>
              </a:spcBef>
              <a:buNone/>
            </a:pPr>
            <a:r>
              <a:t/>
            </a:r>
            <a:endParaRPr/>
          </a:p>
        </p:txBody>
      </p:sp>
      <p:sp>
        <p:nvSpPr>
          <p:cNvPr id="132" name="Shape 13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Running is key</a:t>
            </a:r>
          </a:p>
          <a:p>
            <a:pPr indent="-228600" lvl="0" marL="457200" rtl="0">
              <a:spcBef>
                <a:spcPts val="0"/>
              </a:spcBef>
              <a:buChar char="-"/>
            </a:pPr>
            <a:r>
              <a:rPr lang="en"/>
              <a:t>Rate Meter - QSOs per mult</a:t>
            </a:r>
          </a:p>
          <a:p>
            <a:pPr indent="-228600" lvl="0" marL="457200" rtl="0">
              <a:spcBef>
                <a:spcPts val="0"/>
              </a:spcBef>
              <a:buChar char="-"/>
            </a:pPr>
            <a:r>
              <a:rPr lang="en"/>
              <a:t>Distractions</a:t>
            </a:r>
          </a:p>
          <a:p>
            <a:pPr indent="-228600" lvl="1" marL="914400" rtl="0">
              <a:spcBef>
                <a:spcPts val="0"/>
              </a:spcBef>
              <a:buChar char="-"/>
            </a:pPr>
            <a:r>
              <a:rPr lang="en"/>
              <a:t>Packet and DXing</a:t>
            </a:r>
          </a:p>
          <a:p>
            <a:pPr indent="-228600" lvl="1" marL="914400" rtl="0">
              <a:spcBef>
                <a:spcPts val="0"/>
              </a:spcBef>
              <a:buChar char="-"/>
            </a:pPr>
            <a:r>
              <a:rPr lang="en"/>
              <a:t>Too much information	</a:t>
            </a:r>
          </a:p>
          <a:p>
            <a:pPr indent="-228600" lvl="0" marL="457200" rtl="0">
              <a:spcBef>
                <a:spcPts val="0"/>
              </a:spcBef>
              <a:buChar char="-"/>
            </a:pPr>
            <a:r>
              <a:rPr lang="en"/>
              <a:t>Operating time planning</a:t>
            </a:r>
          </a:p>
          <a:p>
            <a:pPr indent="-228600" lvl="0" marL="457200" rtl="0">
              <a:spcBef>
                <a:spcPts val="0"/>
              </a:spcBef>
              <a:buChar char="-"/>
            </a:pPr>
            <a:r>
              <a:rPr lang="en"/>
              <a:t>Go get that next contact!</a:t>
            </a:r>
          </a:p>
          <a:p>
            <a:pPr indent="-228600" lvl="1" marL="914400" rtl="0">
              <a:spcBef>
                <a:spcPts val="0"/>
              </a:spcBef>
              <a:buChar char="-"/>
            </a:pPr>
            <a:r>
              <a:rPr lang="en"/>
              <a:t>No magazines, no TV, no browsing, no email,  no facebook, no texting</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Technique - Managing Score</a:t>
            </a:r>
          </a:p>
          <a:p>
            <a:pPr lvl="0" rtl="0">
              <a:spcBef>
                <a:spcPts val="0"/>
              </a:spcBef>
              <a:buNone/>
            </a:pPr>
            <a:r>
              <a:t/>
            </a:r>
            <a:endParaRPr/>
          </a:p>
          <a:p>
            <a:pPr lvl="0" rtl="0">
              <a:spcBef>
                <a:spcPts val="0"/>
              </a:spcBef>
              <a:buNone/>
            </a:pPr>
            <a:r>
              <a:t/>
            </a:r>
            <a:endParaRPr/>
          </a:p>
        </p:txBody>
      </p:sp>
      <p:sp>
        <p:nvSpPr>
          <p:cNvPr id="138" name="Shape 13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Watch and move mults (Sunday!)</a:t>
            </a:r>
          </a:p>
          <a:p>
            <a:pPr indent="-228600" lvl="0" marL="457200" rtl="0">
              <a:spcBef>
                <a:spcPts val="0"/>
              </a:spcBef>
              <a:buChar char="-"/>
            </a:pPr>
            <a:r>
              <a:rPr lang="en"/>
              <a:t>Avoid penalties at all costs</a:t>
            </a:r>
          </a:p>
          <a:p>
            <a:pPr indent="-228600" lvl="0" marL="457200" rtl="0">
              <a:spcBef>
                <a:spcPts val="0"/>
              </a:spcBef>
              <a:buChar char="-"/>
            </a:pPr>
            <a:r>
              <a:rPr lang="en"/>
              <a:t>Expeditions - work ‘em all!</a:t>
            </a:r>
          </a:p>
          <a:p>
            <a:pPr indent="-228600" lvl="0" marL="457200" rtl="0">
              <a:spcBef>
                <a:spcPts val="0"/>
              </a:spcBef>
              <a:buChar char="-"/>
            </a:pPr>
            <a:r>
              <a:rPr lang="en"/>
              <a:t>Make skeds - </a:t>
            </a:r>
            <a:r>
              <a:rPr lang="en" u="sng"/>
              <a:t>during</a:t>
            </a:r>
            <a:r>
              <a:rPr lang="en"/>
              <a:t> the contest</a:t>
            </a:r>
          </a:p>
          <a:p>
            <a:pPr indent="-228600" lvl="1" marL="914400" rtl="0">
              <a:spcBef>
                <a:spcPts val="0"/>
              </a:spcBef>
              <a:buChar char="-"/>
            </a:pPr>
            <a:r>
              <a:rPr lang="en"/>
              <a:t>Know the propagation</a:t>
            </a:r>
          </a:p>
          <a:p>
            <a:pPr indent="-228600" lvl="0" marL="457200" rtl="0">
              <a:spcBef>
                <a:spcPts val="0"/>
              </a:spcBef>
              <a:buChar char="-"/>
            </a:pPr>
            <a:r>
              <a:rPr lang="en"/>
              <a:t>Quick review of the situation now and then</a:t>
            </a:r>
          </a:p>
          <a:p>
            <a:pPr indent="-228600" lvl="0" marL="457200" rtl="0">
              <a:spcBef>
                <a:spcPts val="0"/>
              </a:spcBef>
              <a:buChar char="-"/>
            </a:pPr>
            <a:r>
              <a:rPr lang="en"/>
              <a:t>Review and adjust your plan</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The Second Radio &amp; Antenna</a:t>
            </a:r>
          </a:p>
          <a:p>
            <a:pPr lvl="0" rtl="0">
              <a:spcBef>
                <a:spcPts val="0"/>
              </a:spcBef>
              <a:buNone/>
            </a:pPr>
            <a:r>
              <a:t/>
            </a:r>
            <a:endParaRPr/>
          </a:p>
          <a:p>
            <a:pPr lvl="0" rtl="0">
              <a:spcBef>
                <a:spcPts val="0"/>
              </a:spcBef>
              <a:buNone/>
            </a:pPr>
            <a:r>
              <a:t/>
            </a:r>
            <a:endParaRPr/>
          </a:p>
        </p:txBody>
      </p:sp>
      <p:sp>
        <p:nvSpPr>
          <p:cNvPr id="144" name="Shape 14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Keep it simple</a:t>
            </a:r>
          </a:p>
          <a:p>
            <a:pPr indent="-228600" lvl="0" marL="457200" rtl="0">
              <a:spcBef>
                <a:spcPts val="0"/>
              </a:spcBef>
              <a:buChar char="-"/>
            </a:pPr>
            <a:r>
              <a:rPr lang="en"/>
              <a:t>Temporary is OK - be consistent</a:t>
            </a:r>
          </a:p>
          <a:p>
            <a:pPr indent="-228600" lvl="0" marL="457200" rtl="0">
              <a:spcBef>
                <a:spcPts val="0"/>
              </a:spcBef>
              <a:buChar char="-"/>
            </a:pPr>
            <a:r>
              <a:rPr lang="en"/>
              <a:t>Integrate into your station</a:t>
            </a:r>
          </a:p>
          <a:p>
            <a:pPr indent="-228600" lvl="0" marL="457200" rtl="0">
              <a:spcBef>
                <a:spcPts val="0"/>
              </a:spcBef>
              <a:buChar char="-"/>
            </a:pPr>
            <a:r>
              <a:rPr lang="en"/>
              <a:t>Target low-rate periods</a:t>
            </a:r>
          </a:p>
          <a:p>
            <a:pPr indent="-228600" lvl="0" marL="457200" rtl="0">
              <a:spcBef>
                <a:spcPts val="0"/>
              </a:spcBef>
              <a:buChar char="-"/>
            </a:pPr>
            <a:r>
              <a:rPr lang="en"/>
              <a:t>Don’t diminish your primary rig &amp; antenna</a:t>
            </a:r>
          </a:p>
          <a:p>
            <a:pPr indent="-228600" lvl="0" marL="457200" rtl="0">
              <a:spcBef>
                <a:spcPts val="0"/>
              </a:spcBef>
              <a:buChar char="-"/>
            </a:pPr>
            <a:r>
              <a:rPr lang="en"/>
              <a:t>Consider automation</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The Second Radio - Using it</a:t>
            </a:r>
          </a:p>
          <a:p>
            <a:pPr lvl="0" rtl="0">
              <a:spcBef>
                <a:spcPts val="0"/>
              </a:spcBef>
              <a:buNone/>
            </a:pPr>
            <a:r>
              <a:t/>
            </a:r>
            <a:endParaRPr/>
          </a:p>
        </p:txBody>
      </p:sp>
      <p:sp>
        <p:nvSpPr>
          <p:cNvPr id="150" name="Shape 15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In-band tuning</a:t>
            </a:r>
          </a:p>
          <a:p>
            <a:pPr indent="-228600" lvl="0" marL="457200" rtl="0">
              <a:spcBef>
                <a:spcPts val="0"/>
              </a:spcBef>
              <a:buChar char="-"/>
            </a:pPr>
            <a:r>
              <a:rPr lang="en"/>
              <a:t>The Quick QSY</a:t>
            </a:r>
          </a:p>
          <a:p>
            <a:pPr indent="-228600" lvl="0" marL="457200" rtl="0">
              <a:spcBef>
                <a:spcPts val="0"/>
              </a:spcBef>
              <a:buChar char="-"/>
            </a:pPr>
            <a:r>
              <a:rPr lang="en"/>
              <a:t>Running and Tuning at the same time</a:t>
            </a:r>
          </a:p>
          <a:p>
            <a:pPr indent="-228600" lvl="1" marL="914400" rtl="0">
              <a:spcBef>
                <a:spcPts val="0"/>
              </a:spcBef>
              <a:buChar char="-"/>
            </a:pPr>
            <a:r>
              <a:rPr lang="en"/>
              <a:t>Learn to listen to audio streams at one time</a:t>
            </a:r>
          </a:p>
          <a:p>
            <a:pPr indent="-228600" lvl="1" marL="914400" rtl="0">
              <a:spcBef>
                <a:spcPts val="0"/>
              </a:spcBef>
              <a:buChar char="-"/>
            </a:pPr>
            <a:r>
              <a:rPr lang="en"/>
              <a:t>Practice shifting your focus</a:t>
            </a:r>
          </a:p>
          <a:p>
            <a:pPr indent="-228600" lvl="0" marL="457200" rtl="0">
              <a:spcBef>
                <a:spcPts val="0"/>
              </a:spcBef>
              <a:buChar char="-"/>
            </a:pPr>
            <a:r>
              <a:rPr lang="en"/>
              <a:t>Great for spot-chasing while slow-running</a:t>
            </a:r>
          </a:p>
          <a:p>
            <a:pPr indent="-228600" lvl="0" marL="457200" rtl="0">
              <a:spcBef>
                <a:spcPts val="0"/>
              </a:spcBef>
              <a:buChar char="-"/>
            </a:pPr>
            <a:r>
              <a:rPr lang="en"/>
              <a:t>Operate for a net gain</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CQing</a:t>
            </a:r>
          </a:p>
          <a:p>
            <a:pPr lvl="0" rtl="0">
              <a:spcBef>
                <a:spcPts val="0"/>
              </a:spcBef>
              <a:buNone/>
            </a:pPr>
            <a:r>
              <a:t/>
            </a:r>
            <a:endParaRPr/>
          </a:p>
        </p:txBody>
      </p:sp>
      <p:sp>
        <p:nvSpPr>
          <p:cNvPr id="156" name="Shape 15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Call high in the band for best SNR</a:t>
            </a:r>
          </a:p>
          <a:p>
            <a:pPr indent="-228600" lvl="0" marL="457200" rtl="0">
              <a:spcBef>
                <a:spcPts val="0"/>
              </a:spcBef>
              <a:buChar char="-"/>
            </a:pPr>
            <a:r>
              <a:rPr lang="en"/>
              <a:t>Respond consistently &amp; efficiently</a:t>
            </a:r>
          </a:p>
          <a:p>
            <a:pPr indent="-228600" lvl="0" marL="457200" rtl="0">
              <a:spcBef>
                <a:spcPts val="0"/>
              </a:spcBef>
              <a:buChar char="-"/>
            </a:pPr>
            <a:r>
              <a:rPr lang="en"/>
              <a:t>Work fast stations first</a:t>
            </a:r>
          </a:p>
          <a:p>
            <a:pPr indent="-228600" lvl="0" marL="457200" rtl="0">
              <a:spcBef>
                <a:spcPts val="0"/>
              </a:spcBef>
              <a:buChar char="-"/>
            </a:pPr>
            <a:r>
              <a:rPr lang="en"/>
              <a:t>Pull out a full call when you can</a:t>
            </a:r>
          </a:p>
          <a:p>
            <a:pPr indent="-228600" lvl="0" marL="457200" rtl="0">
              <a:spcBef>
                <a:spcPts val="0"/>
              </a:spcBef>
              <a:buChar char="-"/>
            </a:pPr>
            <a:r>
              <a:rPr lang="en"/>
              <a:t>Listen for “DX Sound” and odd first letters</a:t>
            </a:r>
          </a:p>
          <a:p>
            <a:pPr indent="-228600" lvl="0" marL="457200" rtl="0">
              <a:spcBef>
                <a:spcPts val="0"/>
              </a:spcBef>
              <a:buChar char="-"/>
            </a:pPr>
            <a:r>
              <a:rPr lang="en"/>
              <a:t>Manage your RF gain &amp; attenuation</a:t>
            </a:r>
          </a:p>
          <a:p>
            <a:pPr indent="-228600" lvl="0" marL="457200" rtl="0">
              <a:spcBef>
                <a:spcPts val="0"/>
              </a:spcBef>
              <a:buChar char="-"/>
            </a:pPr>
            <a:r>
              <a:rPr lang="en"/>
              <a:t>Learn to rely on your ears for filtering</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Antenna Selection</a:t>
            </a:r>
          </a:p>
          <a:p>
            <a:pPr lvl="0" rtl="0">
              <a:spcBef>
                <a:spcPts val="0"/>
              </a:spcBef>
              <a:buNone/>
            </a:pPr>
            <a:r>
              <a:t/>
            </a:r>
            <a:endParaRPr/>
          </a:p>
        </p:txBody>
      </p:sp>
      <p:sp>
        <p:nvSpPr>
          <p:cNvPr id="162" name="Shape 16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Improve to the next level</a:t>
            </a:r>
          </a:p>
          <a:p>
            <a:pPr indent="-228600" lvl="0" marL="457200" rtl="0">
              <a:spcBef>
                <a:spcPts val="0"/>
              </a:spcBef>
              <a:buChar char="-"/>
            </a:pPr>
            <a:r>
              <a:rPr lang="en"/>
              <a:t>Simplify switching and aiming</a:t>
            </a:r>
          </a:p>
          <a:p>
            <a:pPr indent="-228600" lvl="1" marL="914400" rtl="0">
              <a:spcBef>
                <a:spcPts val="0"/>
              </a:spcBef>
              <a:buChar char="-"/>
            </a:pPr>
            <a:r>
              <a:rPr lang="en"/>
              <a:t>Contesting is not DX-ing</a:t>
            </a:r>
          </a:p>
          <a:p>
            <a:pPr indent="-228600" lvl="0" marL="457200" rtl="0">
              <a:spcBef>
                <a:spcPts val="0"/>
              </a:spcBef>
              <a:buChar char="-"/>
            </a:pPr>
            <a:r>
              <a:rPr lang="en"/>
              <a:t>A small fixed Yagi to EU, Carib, PacRim, or ?</a:t>
            </a:r>
          </a:p>
          <a:p>
            <a:pPr indent="-228600" lvl="0" marL="457200" rtl="0">
              <a:spcBef>
                <a:spcPts val="0"/>
              </a:spcBef>
              <a:buChar char="-"/>
            </a:pPr>
            <a:r>
              <a:rPr lang="en"/>
              <a:t>Simple low-band receive antennas</a:t>
            </a:r>
          </a:p>
          <a:p>
            <a:pPr indent="-228600" lvl="1" marL="914400" rtl="0">
              <a:spcBef>
                <a:spcPts val="0"/>
              </a:spcBef>
              <a:buChar char="-"/>
            </a:pPr>
            <a:r>
              <a:rPr lang="en"/>
              <a:t>Reduce noise = reduce fatigue</a:t>
            </a:r>
          </a:p>
          <a:p>
            <a:pPr indent="-228600" lvl="0" marL="457200" rtl="0">
              <a:spcBef>
                <a:spcPts val="0"/>
              </a:spcBef>
              <a:buChar char="-"/>
            </a:pPr>
            <a:r>
              <a:rPr lang="en"/>
              <a:t>Still the best bang for the buck</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x="0" y="0"/>
          <a:ext cx="0" cy="0"/>
          <a:chOff x="0" y="0"/>
          <a:chExt cx="0" cy="0"/>
        </a:xfrm>
      </p:grpSpPr>
      <p:sp>
        <p:nvSpPr>
          <p:cNvPr id="167" name="Shape 167"/>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Radios</a:t>
            </a:r>
          </a:p>
          <a:p>
            <a:pPr lvl="0" rtl="0">
              <a:spcBef>
                <a:spcPts val="0"/>
              </a:spcBef>
              <a:buNone/>
            </a:pPr>
            <a:r>
              <a:t/>
            </a:r>
            <a:endParaRPr/>
          </a:p>
        </p:txBody>
      </p:sp>
      <p:sp>
        <p:nvSpPr>
          <p:cNvPr id="168" name="Shape 16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Clean reciever - most important</a:t>
            </a:r>
          </a:p>
          <a:p>
            <a:pPr indent="-228600" lvl="1" marL="914400" rtl="0">
              <a:spcBef>
                <a:spcPts val="0"/>
              </a:spcBef>
              <a:buChar char="-"/>
            </a:pPr>
            <a:r>
              <a:rPr lang="en"/>
              <a:t>Gain Management</a:t>
            </a:r>
          </a:p>
          <a:p>
            <a:pPr indent="-228600" lvl="1" marL="914400" rtl="0">
              <a:spcBef>
                <a:spcPts val="0"/>
              </a:spcBef>
              <a:buChar char="-"/>
            </a:pPr>
            <a:r>
              <a:rPr lang="en"/>
              <a:t>Filtering</a:t>
            </a:r>
          </a:p>
          <a:p>
            <a:pPr indent="-228600" lvl="0" marL="457200" rtl="0">
              <a:spcBef>
                <a:spcPts val="0"/>
              </a:spcBef>
              <a:buChar char="-"/>
            </a:pPr>
            <a:r>
              <a:rPr lang="en"/>
              <a:t>Clean transmit - code, phone, digital</a:t>
            </a:r>
          </a:p>
          <a:p>
            <a:pPr indent="-228600" lvl="0" marL="457200" rtl="0">
              <a:spcBef>
                <a:spcPts val="0"/>
              </a:spcBef>
              <a:buChar char="-"/>
            </a:pPr>
            <a:r>
              <a:rPr lang="en"/>
              <a:t>Learn to use them!</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56525"/>
            <a:ext cx="8520599" cy="572699"/>
          </a:xfrm>
          <a:prstGeom prst="rect">
            <a:avLst/>
          </a:prstGeom>
        </p:spPr>
        <p:txBody>
          <a:bodyPr anchorCtr="0" anchor="t" bIns="91425" lIns="91425" rIns="91425" tIns="91425">
            <a:noAutofit/>
          </a:bodyPr>
          <a:lstStyle/>
          <a:p>
            <a:pPr lvl="0" rtl="0">
              <a:spcBef>
                <a:spcPts val="0"/>
              </a:spcBef>
              <a:buNone/>
            </a:pPr>
            <a:r>
              <a:rPr lang="en"/>
              <a:t>Class Goals</a:t>
            </a:r>
          </a:p>
          <a:p>
            <a:pPr lvl="0">
              <a:spcBef>
                <a:spcPts val="0"/>
              </a:spcBef>
              <a:buNone/>
            </a:pPr>
            <a:r>
              <a:t/>
            </a:r>
            <a:endParaRPr/>
          </a:p>
        </p:txBody>
      </p:sp>
      <p:sp>
        <p:nvSpPr>
          <p:cNvPr id="66" name="Shape 66"/>
          <p:cNvSpPr txBox="1"/>
          <p:nvPr>
            <p:ph idx="1" type="body"/>
          </p:nvPr>
        </p:nvSpPr>
        <p:spPr>
          <a:xfrm>
            <a:off x="311700" y="1152475"/>
            <a:ext cx="8520599" cy="3800400"/>
          </a:xfrm>
          <a:prstGeom prst="rect">
            <a:avLst/>
          </a:prstGeom>
        </p:spPr>
        <p:txBody>
          <a:bodyPr anchorCtr="0" anchor="t" bIns="91425" lIns="91425" rIns="91425" tIns="91425">
            <a:noAutofit/>
          </a:bodyPr>
          <a:lstStyle/>
          <a:p>
            <a:pPr indent="-228600" lvl="0" marL="457200" rtl="0">
              <a:spcBef>
                <a:spcPts val="0"/>
              </a:spcBef>
              <a:buChar char="-"/>
            </a:pPr>
            <a:r>
              <a:rPr lang="en"/>
              <a:t>Define the Problem</a:t>
            </a:r>
          </a:p>
          <a:p>
            <a:pPr indent="-228600" lvl="0" marL="457200" rtl="0">
              <a:spcBef>
                <a:spcPts val="0"/>
              </a:spcBef>
              <a:buChar char="-"/>
            </a:pPr>
            <a:r>
              <a:rPr lang="en"/>
              <a:t>Discuss making an overall strategy</a:t>
            </a:r>
          </a:p>
          <a:p>
            <a:pPr indent="-228600" lvl="0" marL="457200" rtl="0">
              <a:spcBef>
                <a:spcPts val="0"/>
              </a:spcBef>
              <a:buChar char="-"/>
            </a:pPr>
            <a:r>
              <a:rPr lang="en"/>
              <a:t>Find “Score dB’s”</a:t>
            </a:r>
          </a:p>
          <a:p>
            <a:pPr indent="-228600" lvl="0" marL="457200" rtl="0">
              <a:spcBef>
                <a:spcPts val="0"/>
              </a:spcBef>
              <a:buChar char="-"/>
            </a:pPr>
            <a:r>
              <a:rPr lang="en"/>
              <a:t>Encourage you to improve</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x="0" y="0"/>
          <a:ext cx="0" cy="0"/>
          <a:chOff x="0" y="0"/>
          <a:chExt cx="0" cy="0"/>
        </a:xfrm>
      </p:grpSpPr>
      <p:sp>
        <p:nvSpPr>
          <p:cNvPr id="173" name="Shape 173"/>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Gadgets</a:t>
            </a:r>
          </a:p>
          <a:p>
            <a:pPr lvl="0" rtl="0">
              <a:spcBef>
                <a:spcPts val="0"/>
              </a:spcBef>
              <a:buNone/>
            </a:pPr>
            <a:r>
              <a:t/>
            </a:r>
            <a:endParaRPr/>
          </a:p>
        </p:txBody>
      </p:sp>
      <p:sp>
        <p:nvSpPr>
          <p:cNvPr id="174" name="Shape 17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The fewer the boxes to manage, the better</a:t>
            </a:r>
          </a:p>
          <a:p>
            <a:pPr indent="-228600" lvl="0" marL="457200" rtl="0">
              <a:spcBef>
                <a:spcPts val="0"/>
              </a:spcBef>
              <a:buChar char="-"/>
            </a:pPr>
            <a:r>
              <a:rPr lang="en"/>
              <a:t>Carefully evaluate the need</a:t>
            </a:r>
          </a:p>
          <a:p>
            <a:pPr indent="-228600" lvl="0" marL="457200" rtl="0">
              <a:spcBef>
                <a:spcPts val="0"/>
              </a:spcBef>
              <a:buChar char="-"/>
            </a:pPr>
            <a:r>
              <a:rPr lang="en"/>
              <a:t>Are there alternatives?</a:t>
            </a:r>
          </a:p>
          <a:p>
            <a:pPr indent="-228600" lvl="0" marL="457200" rtl="0">
              <a:spcBef>
                <a:spcPts val="0"/>
              </a:spcBef>
              <a:buChar char="-"/>
            </a:pPr>
            <a:r>
              <a:rPr lang="en"/>
              <a:t>Is the extra complexity worth it?</a:t>
            </a:r>
          </a:p>
          <a:p>
            <a:pPr indent="-228600" lvl="0" marL="457200" rtl="0">
              <a:spcBef>
                <a:spcPts val="0"/>
              </a:spcBef>
              <a:buChar char="-"/>
            </a:pPr>
            <a:r>
              <a:rPr lang="en"/>
              <a:t>Integrate into the station</a:t>
            </a:r>
          </a:p>
          <a:p>
            <a:pPr indent="-228600" lvl="0" marL="457200" rtl="0">
              <a:spcBef>
                <a:spcPts val="0"/>
              </a:spcBef>
              <a:buChar char="-"/>
            </a:pPr>
            <a:r>
              <a:rPr lang="en"/>
              <a:t>Learn to use it!</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Software</a:t>
            </a:r>
          </a:p>
          <a:p>
            <a:pPr lvl="0" rtl="0">
              <a:spcBef>
                <a:spcPts val="0"/>
              </a:spcBef>
              <a:buNone/>
            </a:pPr>
            <a:r>
              <a:t/>
            </a:r>
            <a:endParaRPr/>
          </a:p>
        </p:txBody>
      </p:sp>
      <p:sp>
        <p:nvSpPr>
          <p:cNvPr id="180" name="Shape 18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Turn off unused features &amp; windows</a:t>
            </a:r>
          </a:p>
          <a:p>
            <a:pPr indent="-228600" lvl="0" marL="457200" rtl="0">
              <a:spcBef>
                <a:spcPts val="0"/>
              </a:spcBef>
              <a:buChar char="-"/>
            </a:pPr>
            <a:r>
              <a:rPr lang="en"/>
              <a:t>Upgrade and test </a:t>
            </a:r>
            <a:r>
              <a:rPr b="1" i="1" lang="en" u="sng"/>
              <a:t>before</a:t>
            </a:r>
            <a:r>
              <a:rPr lang="en"/>
              <a:t> Friday</a:t>
            </a:r>
          </a:p>
          <a:p>
            <a:pPr indent="-228600" lvl="0" marL="457200" rtl="0">
              <a:spcBef>
                <a:spcPts val="0"/>
              </a:spcBef>
              <a:buChar char="-"/>
            </a:pPr>
            <a:r>
              <a:rPr lang="en"/>
              <a:t>Arrange windows to match layout</a:t>
            </a:r>
          </a:p>
          <a:p>
            <a:pPr indent="-228600" lvl="0" marL="457200" rtl="0">
              <a:spcBef>
                <a:spcPts val="0"/>
              </a:spcBef>
              <a:buChar char="-"/>
            </a:pPr>
            <a:r>
              <a:rPr lang="en"/>
              <a:t>Learn how to</a:t>
            </a:r>
          </a:p>
          <a:p>
            <a:pPr indent="-228600" lvl="1" marL="914400" rtl="0">
              <a:spcBef>
                <a:spcPts val="0"/>
              </a:spcBef>
              <a:buChar char="-"/>
            </a:pPr>
            <a:r>
              <a:rPr lang="en"/>
              <a:t>Edit a previous  QSO while not suspending a run</a:t>
            </a:r>
          </a:p>
          <a:p>
            <a:pPr indent="-228600" lvl="1" marL="914400" rtl="0">
              <a:spcBef>
                <a:spcPts val="0"/>
              </a:spcBef>
              <a:buChar char="-"/>
            </a:pPr>
            <a:r>
              <a:rPr lang="en"/>
              <a:t>Switch focus between radios</a:t>
            </a:r>
          </a:p>
          <a:p>
            <a:pPr indent="-228600" lvl="0" marL="457200" rtl="0">
              <a:spcBef>
                <a:spcPts val="0"/>
              </a:spcBef>
              <a:buChar char="-"/>
            </a:pPr>
            <a:r>
              <a:rPr lang="en"/>
              <a:t>Put the monitor where you can see it easily</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x="0" y="0"/>
          <a:ext cx="0" cy="0"/>
          <a:chOff x="0" y="0"/>
          <a:chExt cx="0" cy="0"/>
        </a:xfrm>
      </p:grpSpPr>
      <p:sp>
        <p:nvSpPr>
          <p:cNvPr id="185" name="Shape 185"/>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Resources</a:t>
            </a:r>
          </a:p>
          <a:p>
            <a:pPr lvl="0" rtl="0">
              <a:spcBef>
                <a:spcPts val="0"/>
              </a:spcBef>
              <a:buNone/>
            </a:pPr>
            <a:r>
              <a:t/>
            </a:r>
            <a:endParaRPr/>
          </a:p>
        </p:txBody>
      </p:sp>
      <p:sp>
        <p:nvSpPr>
          <p:cNvPr id="186" name="Shape 18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Other contesters &amp; your contest club</a:t>
            </a:r>
          </a:p>
          <a:p>
            <a:pPr indent="-228600" lvl="0" marL="457200" rtl="0">
              <a:spcBef>
                <a:spcPts val="0"/>
              </a:spcBef>
              <a:buChar char="-"/>
            </a:pPr>
            <a:r>
              <a:rPr lang="en" u="sng">
                <a:solidFill>
                  <a:schemeClr val="hlink"/>
                </a:solidFill>
                <a:hlinkClick r:id="rId3"/>
              </a:rPr>
              <a:t>3830scores.com</a:t>
            </a:r>
            <a:r>
              <a:rPr lang="en"/>
              <a:t> soapbox</a:t>
            </a:r>
          </a:p>
          <a:p>
            <a:pPr indent="-228600" lvl="0" marL="457200" rtl="0">
              <a:spcBef>
                <a:spcPts val="0"/>
              </a:spcBef>
              <a:buChar char="-"/>
            </a:pPr>
            <a:r>
              <a:rPr lang="en"/>
              <a:t>K8ND’s SO2R Web page - </a:t>
            </a:r>
            <a:r>
              <a:rPr lang="en" u="sng">
                <a:solidFill>
                  <a:schemeClr val="hlink"/>
                </a:solidFill>
                <a:hlinkClick r:id="rId4"/>
              </a:rPr>
              <a:t>www.k8nd.com/Radio/SO2R/K8ND_SO2R.htm</a:t>
            </a:r>
          </a:p>
          <a:p>
            <a:pPr indent="-228600" lvl="0" marL="457200" rtl="0">
              <a:spcBef>
                <a:spcPts val="0"/>
              </a:spcBef>
              <a:buChar char="-"/>
            </a:pPr>
            <a:r>
              <a:rPr lang="en"/>
              <a:t>W4RNL Antenna Design – </a:t>
            </a:r>
            <a:r>
              <a:rPr lang="en" u="sng">
                <a:solidFill>
                  <a:schemeClr val="hlink"/>
                </a:solidFill>
                <a:hlinkClick r:id="rId5"/>
              </a:rPr>
              <a:t>cebik.com</a:t>
            </a:r>
          </a:p>
          <a:p>
            <a:pPr indent="-228600" lvl="0" marL="457200" rtl="0">
              <a:spcBef>
                <a:spcPts val="0"/>
              </a:spcBef>
              <a:buChar char="-"/>
            </a:pPr>
            <a:r>
              <a:rPr lang="en"/>
              <a:t>Towertalk, Top Band reflectors</a:t>
            </a:r>
          </a:p>
          <a:p>
            <a:pPr indent="-228600" lvl="0" marL="457200" rtl="0">
              <a:spcBef>
                <a:spcPts val="0"/>
              </a:spcBef>
              <a:buChar char="-"/>
            </a:pPr>
            <a:r>
              <a:rPr lang="en"/>
              <a:t>National Contest Journal &amp; </a:t>
            </a:r>
            <a:r>
              <a:rPr lang="en" u="sng">
                <a:solidFill>
                  <a:schemeClr val="hlink"/>
                </a:solidFill>
                <a:hlinkClick r:id="rId6"/>
              </a:rPr>
              <a:t>ncjweb.com</a:t>
            </a:r>
          </a:p>
          <a:p>
            <a:pPr indent="-228600" lvl="0" marL="457200" rtl="0">
              <a:spcBef>
                <a:spcPts val="0"/>
              </a:spcBef>
              <a:buChar char="-"/>
            </a:pPr>
            <a:r>
              <a:rPr lang="en"/>
              <a:t>ARRL Contest Update newsletter</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sp>
        <p:nvSpPr>
          <p:cNvPr id="191" name="Shape 19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Priorities</a:t>
            </a:r>
          </a:p>
          <a:p>
            <a:pPr lvl="0" rtl="0">
              <a:spcBef>
                <a:spcPts val="0"/>
              </a:spcBef>
              <a:buNone/>
            </a:pPr>
            <a:r>
              <a:t/>
            </a:r>
            <a:endParaRPr/>
          </a:p>
        </p:txBody>
      </p:sp>
      <p:sp>
        <p:nvSpPr>
          <p:cNvPr id="192" name="Shape 19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Operator First</a:t>
            </a:r>
          </a:p>
          <a:p>
            <a:pPr indent="-228600" lvl="0" marL="457200" rtl="0">
              <a:spcBef>
                <a:spcPts val="0"/>
              </a:spcBef>
              <a:buChar char="-"/>
            </a:pPr>
            <a:r>
              <a:rPr lang="en"/>
              <a:t>Technique Second</a:t>
            </a:r>
          </a:p>
          <a:p>
            <a:pPr indent="-228600" lvl="0" marL="457200" rtl="0">
              <a:spcBef>
                <a:spcPts val="0"/>
              </a:spcBef>
              <a:buChar char="-"/>
            </a:pPr>
            <a:r>
              <a:rPr lang="en"/>
              <a:t>Antennas Third</a:t>
            </a:r>
          </a:p>
          <a:p>
            <a:pPr indent="-228600" lvl="0" marL="457200" rtl="0">
              <a:spcBef>
                <a:spcPts val="0"/>
              </a:spcBef>
              <a:buChar char="-"/>
            </a:pPr>
            <a:r>
              <a:rPr lang="en"/>
              <a:t>Radios Fourth</a:t>
            </a:r>
          </a:p>
          <a:p>
            <a:pPr indent="-228600" lvl="0" marL="457200" rtl="0">
              <a:spcBef>
                <a:spcPts val="0"/>
              </a:spcBef>
              <a:buChar char="-"/>
            </a:pPr>
            <a:r>
              <a:rPr lang="en"/>
              <a:t>Gadgets Last</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Thanks!</a:t>
            </a:r>
          </a:p>
          <a:p>
            <a:pPr lvl="0" rtl="0">
              <a:spcBef>
                <a:spcPts val="0"/>
              </a:spcBef>
              <a:buNone/>
            </a:pPr>
            <a:r>
              <a:t/>
            </a:r>
            <a:endParaRPr/>
          </a:p>
        </p:txBody>
      </p:sp>
      <p:sp>
        <p:nvSpPr>
          <p:cNvPr id="198" name="Shape 19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Assumptions About You</a:t>
            </a:r>
          </a:p>
        </p:txBody>
      </p:sp>
      <p:sp>
        <p:nvSpPr>
          <p:cNvPr id="72" name="Shape 72"/>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buChar char="-"/>
            </a:pPr>
            <a:r>
              <a:rPr lang="en"/>
              <a:t>Somewhat familiar with contesting - (good thing you didn’t come in late!)</a:t>
            </a:r>
          </a:p>
          <a:p>
            <a:pPr indent="-228600" lvl="0" marL="457200" rtl="0">
              <a:spcBef>
                <a:spcPts val="0"/>
              </a:spcBef>
              <a:buChar char="-"/>
            </a:pPr>
            <a:r>
              <a:rPr lang="en"/>
              <a:t>Modest station - one radio, no amp</a:t>
            </a:r>
          </a:p>
          <a:p>
            <a:pPr indent="-228600" lvl="0" marL="457200" rtl="0">
              <a:spcBef>
                <a:spcPts val="0"/>
              </a:spcBef>
              <a:buChar char="-"/>
            </a:pPr>
            <a:r>
              <a:rPr lang="en"/>
              <a:t>Modest budget</a:t>
            </a:r>
          </a:p>
          <a:p>
            <a:pPr indent="-228600" lvl="0" marL="457200" rtl="0">
              <a:spcBef>
                <a:spcPts val="0"/>
              </a:spcBef>
              <a:buChar char="-"/>
            </a:pPr>
            <a:r>
              <a:rPr lang="en"/>
              <a:t>Willing to progress step-by-step</a:t>
            </a:r>
          </a:p>
          <a:p>
            <a:pPr indent="-228600" lvl="0" marL="457200" rtl="0">
              <a:spcBef>
                <a:spcPts val="0"/>
              </a:spcBef>
              <a:buChar char="-"/>
            </a:pPr>
            <a:r>
              <a:rPr lang="en"/>
              <a:t>Taken and given some lumps</a:t>
            </a:r>
          </a:p>
          <a:p>
            <a:pPr indent="-228600" lvl="0" marL="457200" rtl="0">
              <a:spcBef>
                <a:spcPts val="0"/>
              </a:spcBef>
              <a:buChar char="-"/>
            </a:pPr>
            <a:r>
              <a:rPr lang="en"/>
              <a:t>Want to give more lumps</a:t>
            </a:r>
          </a:p>
          <a:p>
            <a:pPr indent="-228600" lvl="0" marL="457200" rtl="0">
              <a:spcBef>
                <a:spcPts val="0"/>
              </a:spcBef>
              <a:buChar char="-"/>
            </a:pPr>
            <a:r>
              <a:rPr lang="en"/>
              <a:t>What’s the best way to get better?</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How To Use This Presentation</a:t>
            </a:r>
          </a:p>
        </p:txBody>
      </p:sp>
      <p:sp>
        <p:nvSpPr>
          <p:cNvPr id="78" name="Shape 78"/>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buChar char="-"/>
            </a:pPr>
            <a:r>
              <a:rPr lang="en"/>
              <a:t>Not a how-to Cookbook</a:t>
            </a:r>
          </a:p>
          <a:p>
            <a:pPr indent="-228600" lvl="0" marL="457200" marR="0" rtl="0" algn="l">
              <a:lnSpc>
                <a:spcPct val="115000"/>
              </a:lnSpc>
              <a:spcBef>
                <a:spcPts val="0"/>
              </a:spcBef>
              <a:spcAft>
                <a:spcPts val="1600"/>
              </a:spcAft>
              <a:buChar char="-"/>
            </a:pPr>
            <a:r>
              <a:rPr lang="en"/>
              <a:t>Follow in the text</a:t>
            </a:r>
          </a:p>
          <a:p>
            <a:pPr indent="-228600" lvl="0" marL="457200" marR="0" rtl="0" algn="l">
              <a:lnSpc>
                <a:spcPct val="115000"/>
              </a:lnSpc>
              <a:spcBef>
                <a:spcPts val="0"/>
              </a:spcBef>
              <a:spcAft>
                <a:spcPts val="1600"/>
              </a:spcAft>
              <a:buChar char="-"/>
            </a:pPr>
            <a:r>
              <a:rPr lang="en"/>
              <a:t>Take short notes</a:t>
            </a:r>
          </a:p>
          <a:p>
            <a:pPr indent="-228600" lvl="0" marL="457200" marR="0" rtl="0" algn="l">
              <a:lnSpc>
                <a:spcPct val="115000"/>
              </a:lnSpc>
              <a:spcBef>
                <a:spcPts val="0"/>
              </a:spcBef>
              <a:spcAft>
                <a:spcPts val="1600"/>
              </a:spcAft>
              <a:buChar char="-"/>
            </a:pPr>
            <a:r>
              <a:rPr lang="en"/>
              <a:t>Every operator and station is different</a:t>
            </a:r>
          </a:p>
          <a:p>
            <a:pPr indent="-228600" lvl="0" marL="457200" marR="0" rtl="0" algn="l">
              <a:lnSpc>
                <a:spcPct val="115000"/>
              </a:lnSpc>
              <a:spcBef>
                <a:spcPts val="0"/>
              </a:spcBef>
              <a:spcAft>
                <a:spcPts val="1600"/>
              </a:spcAft>
              <a:buChar char="-"/>
            </a:pPr>
            <a:r>
              <a:rPr lang="en"/>
              <a:t>We all have to start low and slow</a:t>
            </a:r>
          </a:p>
          <a:p>
            <a:pPr indent="-228600" lvl="0" marL="457200" marR="0" rtl="0" algn="l">
              <a:lnSpc>
                <a:spcPct val="115000"/>
              </a:lnSpc>
              <a:spcBef>
                <a:spcPts val="0"/>
              </a:spcBef>
              <a:spcAft>
                <a:spcPts val="1600"/>
              </a:spcAft>
              <a:buChar char="-"/>
            </a:pPr>
            <a:r>
              <a:rPr lang="en"/>
              <a:t>Think about how some of these topics can be worked into your station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Priorities</a:t>
            </a:r>
          </a:p>
        </p:txBody>
      </p:sp>
      <p:sp>
        <p:nvSpPr>
          <p:cNvPr id="84" name="Shape 84"/>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buChar char="-"/>
            </a:pPr>
            <a:r>
              <a:rPr lang="en"/>
              <a:t>Operator First</a:t>
            </a:r>
          </a:p>
          <a:p>
            <a:pPr indent="-228600" lvl="0" marL="457200" rtl="0">
              <a:spcBef>
                <a:spcPts val="0"/>
              </a:spcBef>
              <a:buChar char="-"/>
            </a:pPr>
            <a:r>
              <a:rPr lang="en"/>
              <a:t>Technique Second</a:t>
            </a:r>
          </a:p>
          <a:p>
            <a:pPr indent="-228600" lvl="0" marL="457200" rtl="0">
              <a:spcBef>
                <a:spcPts val="0"/>
              </a:spcBef>
              <a:buChar char="-"/>
            </a:pPr>
            <a:r>
              <a:rPr lang="en"/>
              <a:t>Antennas Third</a:t>
            </a:r>
          </a:p>
          <a:p>
            <a:pPr indent="-228600" lvl="0" marL="457200" rtl="0">
              <a:spcBef>
                <a:spcPts val="0"/>
              </a:spcBef>
              <a:buChar char="-"/>
            </a:pPr>
            <a:r>
              <a:rPr lang="en"/>
              <a:t>Radios Fourth</a:t>
            </a:r>
          </a:p>
          <a:p>
            <a:pPr indent="-228600" lvl="0" marL="457200">
              <a:spcBef>
                <a:spcPts val="0"/>
              </a:spcBef>
              <a:buChar char="-"/>
            </a:pPr>
            <a:r>
              <a:rPr lang="en"/>
              <a:t>Gadgets Last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Some things to keep in mind</a:t>
            </a:r>
          </a:p>
        </p:txBody>
      </p:sp>
      <p:sp>
        <p:nvSpPr>
          <p:cNvPr id="90" name="Shape 90"/>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buChar char="-"/>
            </a:pPr>
            <a:r>
              <a:rPr lang="en"/>
              <a:t>Contest Success is incremental</a:t>
            </a:r>
          </a:p>
          <a:p>
            <a:pPr indent="-228600" lvl="0" marL="457200" rtl="0">
              <a:spcBef>
                <a:spcPts val="0"/>
              </a:spcBef>
              <a:buChar char="-"/>
            </a:pPr>
            <a:r>
              <a:rPr lang="en"/>
              <a:t>Operator improvement is continuous</a:t>
            </a:r>
          </a:p>
          <a:p>
            <a:pPr indent="-228600" lvl="0" marL="457200" rtl="0">
              <a:spcBef>
                <a:spcPts val="0"/>
              </a:spcBef>
              <a:buChar char="-"/>
            </a:pPr>
            <a:r>
              <a:rPr lang="en"/>
              <a:t>Study, analyze and plan</a:t>
            </a:r>
          </a:p>
          <a:p>
            <a:pPr indent="-228600" lvl="0" marL="457200" rtl="0">
              <a:spcBef>
                <a:spcPts val="0"/>
              </a:spcBef>
              <a:buChar char="-"/>
            </a:pPr>
            <a:r>
              <a:rPr lang="en"/>
              <a:t>Address the obvious deficiencies first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The Operator - Ergonomics</a:t>
            </a:r>
          </a:p>
          <a:p>
            <a:pPr lvl="0">
              <a:spcBef>
                <a:spcPts val="0"/>
              </a:spcBef>
              <a:buNone/>
            </a:pPr>
            <a:r>
              <a:t/>
            </a:r>
            <a:endParaRPr/>
          </a:p>
        </p:txBody>
      </p:sp>
      <p:sp>
        <p:nvSpPr>
          <p:cNvPr id="96" name="Shape 96"/>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buChar char="-"/>
            </a:pPr>
            <a:r>
              <a:rPr lang="en"/>
              <a:t>Incredibly important</a:t>
            </a:r>
          </a:p>
          <a:p>
            <a:pPr indent="-228600" lvl="0" marL="457200" rtl="0">
              <a:spcBef>
                <a:spcPts val="0"/>
              </a:spcBef>
              <a:buChar char="-"/>
            </a:pPr>
            <a:r>
              <a:rPr lang="en"/>
              <a:t>Fun or Slog? - You Choose!</a:t>
            </a:r>
          </a:p>
          <a:p>
            <a:pPr indent="-228600" lvl="0" marL="457200" rtl="0">
              <a:spcBef>
                <a:spcPts val="0"/>
              </a:spcBef>
              <a:buChar char="-"/>
            </a:pPr>
            <a:r>
              <a:rPr lang="en"/>
              <a:t>Maintain concentration, remove distractions</a:t>
            </a:r>
          </a:p>
          <a:p>
            <a:pPr indent="-228600" lvl="0" marL="457200" rtl="0">
              <a:spcBef>
                <a:spcPts val="0"/>
              </a:spcBef>
              <a:buChar char="-"/>
            </a:pPr>
            <a:r>
              <a:rPr lang="en"/>
              <a:t>Labels and logical, consistent layout</a:t>
            </a:r>
          </a:p>
          <a:p>
            <a:pPr indent="-228600" lvl="0" marL="457200" rtl="0">
              <a:spcBef>
                <a:spcPts val="0"/>
              </a:spcBef>
              <a:buChar char="-"/>
            </a:pPr>
            <a:r>
              <a:rPr lang="en"/>
              <a:t>Preserve and enhance accuracy</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The Operator - A Human!</a:t>
            </a:r>
          </a:p>
          <a:p>
            <a:pPr lvl="0" rtl="0">
              <a:spcBef>
                <a:spcPts val="0"/>
              </a:spcBef>
              <a:buNone/>
            </a:pPr>
            <a:r>
              <a:t/>
            </a:r>
            <a:endParaRPr/>
          </a:p>
          <a:p>
            <a:pPr lvl="0" rtl="0">
              <a:spcBef>
                <a:spcPts val="0"/>
              </a:spcBef>
              <a:buNone/>
            </a:pPr>
            <a:r>
              <a:t/>
            </a:r>
            <a:endParaRPr/>
          </a:p>
        </p:txBody>
      </p:sp>
      <p:sp>
        <p:nvSpPr>
          <p:cNvPr id="102" name="Shape 10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Head &amp; Eyes</a:t>
            </a:r>
          </a:p>
          <a:p>
            <a:pPr indent="-228600" lvl="0" marL="457200" rtl="0">
              <a:spcBef>
                <a:spcPts val="0"/>
              </a:spcBef>
              <a:buChar char="-"/>
            </a:pPr>
            <a:r>
              <a:rPr lang="en"/>
              <a:t>Back &amp; Arms</a:t>
            </a:r>
          </a:p>
          <a:p>
            <a:pPr indent="-228600" lvl="0" marL="457200" rtl="0">
              <a:spcBef>
                <a:spcPts val="0"/>
              </a:spcBef>
              <a:buChar char="-"/>
            </a:pPr>
            <a:r>
              <a:rPr lang="en"/>
              <a:t>Your Butt</a:t>
            </a:r>
          </a:p>
          <a:p>
            <a:pPr indent="-228600" lvl="0" marL="457200" rtl="0">
              <a:spcBef>
                <a:spcPts val="0"/>
              </a:spcBef>
              <a:buChar char="-"/>
            </a:pPr>
            <a:r>
              <a:rPr lang="en"/>
              <a:t>Fitness (Before and During)</a:t>
            </a:r>
          </a:p>
          <a:p>
            <a:pPr indent="-228600" lvl="0" marL="457200" rtl="0">
              <a:spcBef>
                <a:spcPts val="0"/>
              </a:spcBef>
              <a:buChar char="-"/>
            </a:pPr>
            <a:r>
              <a:rPr lang="en"/>
              <a:t>Stay Alert and Engaged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Knowledge</a:t>
            </a:r>
          </a:p>
          <a:p>
            <a:pPr lvl="0" rtl="0">
              <a:spcBef>
                <a:spcPts val="0"/>
              </a:spcBef>
              <a:buNone/>
            </a:pPr>
            <a:r>
              <a:t/>
            </a:r>
            <a:endParaRPr/>
          </a:p>
          <a:p>
            <a:pPr lvl="0" rtl="0">
              <a:spcBef>
                <a:spcPts val="0"/>
              </a:spcBef>
              <a:buNone/>
            </a:pPr>
            <a:r>
              <a:t/>
            </a:r>
            <a:endParaRPr/>
          </a:p>
        </p:txBody>
      </p:sp>
      <p:sp>
        <p:nvSpPr>
          <p:cNvPr id="108" name="Shape 10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har char="-"/>
            </a:pPr>
            <a:r>
              <a:rPr lang="en"/>
              <a:t>Know your stuff</a:t>
            </a:r>
          </a:p>
          <a:p>
            <a:pPr indent="-228600" lvl="0" marL="457200" rtl="0">
              <a:spcBef>
                <a:spcPts val="0"/>
              </a:spcBef>
              <a:buChar char="-"/>
            </a:pPr>
            <a:r>
              <a:rPr lang="en"/>
              <a:t>Study Propagation</a:t>
            </a:r>
          </a:p>
          <a:p>
            <a:pPr indent="-228600" lvl="0" marL="457200" rtl="0">
              <a:spcBef>
                <a:spcPts val="0"/>
              </a:spcBef>
              <a:buChar char="-"/>
            </a:pPr>
            <a:r>
              <a:rPr lang="en"/>
              <a:t>Learn your software</a:t>
            </a:r>
          </a:p>
          <a:p>
            <a:pPr indent="-228600" lvl="0" marL="457200" rtl="0">
              <a:spcBef>
                <a:spcPts val="0"/>
              </a:spcBef>
              <a:buChar char="-"/>
            </a:pPr>
            <a:r>
              <a:rPr lang="en"/>
              <a:t>Recognize calls</a:t>
            </a:r>
          </a:p>
          <a:p>
            <a:pPr indent="-228600" lvl="0" marL="457200" rtl="0">
              <a:spcBef>
                <a:spcPts val="0"/>
              </a:spcBef>
              <a:buChar char="-"/>
            </a:pPr>
            <a:r>
              <a:rPr lang="en"/>
              <a:t>Study your old logs</a:t>
            </a:r>
          </a:p>
          <a:p>
            <a:pPr indent="-228600" lvl="0" marL="457200" rtl="0">
              <a:spcBef>
                <a:spcPts val="0"/>
              </a:spcBef>
              <a:buChar char="-"/>
            </a:pPr>
            <a:r>
              <a:rPr lang="en"/>
              <a:t>Study the logs of winning stations</a:t>
            </a: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