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Average"/>
      <p:regular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Oswald-regular.fntdata"/><Relationship Id="rId10" Type="http://schemas.openxmlformats.org/officeDocument/2006/relationships/slide" Target="slides/slide6.xml"/><Relationship Id="rId32" Type="http://schemas.openxmlformats.org/officeDocument/2006/relationships/font" Target="fonts/Average-regular.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Oswal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Discuss mults on next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Show example text file of Carbillo format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Weekend DXCC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0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599"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199"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0.png"/><Relationship Id="rId4" Type="http://schemas.openxmlformats.org/officeDocument/2006/relationships/image" Target="../media/image0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cqww.com/rules.htm" TargetMode="External"/><Relationship Id="rId4" Type="http://schemas.openxmlformats.org/officeDocument/2006/relationships/image" Target="../media/image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voacap.com/" TargetMode="External"/><Relationship Id="rId4" Type="http://schemas.openxmlformats.org/officeDocument/2006/relationships/image" Target="../media/image0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099"/>
          </a:xfrm>
          <a:prstGeom prst="rect">
            <a:avLst/>
          </a:prstGeom>
        </p:spPr>
        <p:txBody>
          <a:bodyPr anchorCtr="0" anchor="b" bIns="91425" lIns="91425" rIns="91425" tIns="91425">
            <a:noAutofit/>
          </a:bodyPr>
          <a:lstStyle/>
          <a:p>
            <a:pPr lvl="0">
              <a:spcBef>
                <a:spcPts val="0"/>
              </a:spcBef>
              <a:buNone/>
            </a:pPr>
            <a:r>
              <a:rPr lang="en"/>
              <a:t>HCRA Introduction To Contesting</a:t>
            </a:r>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lgn="ctr">
              <a:spcBef>
                <a:spcPts val="0"/>
              </a:spcBef>
              <a:buNone/>
            </a:pPr>
            <a:r>
              <a:rPr lang="en"/>
              <a:t>Let’s Make Contesting Fun!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48000" y="126550"/>
            <a:ext cx="8520600" cy="572700"/>
          </a:xfrm>
          <a:prstGeom prst="rect">
            <a:avLst/>
          </a:prstGeom>
        </p:spPr>
        <p:txBody>
          <a:bodyPr anchorCtr="0" anchor="t" bIns="91425" lIns="91425" rIns="91425" tIns="91425">
            <a:noAutofit/>
          </a:bodyPr>
          <a:lstStyle/>
          <a:p>
            <a:pPr lvl="0">
              <a:spcBef>
                <a:spcPts val="0"/>
              </a:spcBef>
              <a:buNone/>
            </a:pPr>
            <a:r>
              <a:rPr lang="en"/>
              <a:t>What equipment do I need for contesting? </a:t>
            </a:r>
          </a:p>
        </p:txBody>
      </p:sp>
      <p:sp>
        <p:nvSpPr>
          <p:cNvPr id="114" name="Shape 114"/>
          <p:cNvSpPr txBox="1"/>
          <p:nvPr>
            <p:ph idx="1" type="body"/>
          </p:nvPr>
        </p:nvSpPr>
        <p:spPr>
          <a:xfrm>
            <a:off x="311700" y="571800"/>
            <a:ext cx="8520600" cy="4571700"/>
          </a:xfrm>
          <a:prstGeom prst="rect">
            <a:avLst/>
          </a:prstGeom>
        </p:spPr>
        <p:txBody>
          <a:bodyPr anchorCtr="0" anchor="t" bIns="91425" lIns="91425" rIns="91425" tIns="91425">
            <a:noAutofit/>
          </a:bodyPr>
          <a:lstStyle/>
          <a:p>
            <a:pPr lvl="0">
              <a:spcBef>
                <a:spcPts val="0"/>
              </a:spcBef>
              <a:buNone/>
            </a:pPr>
            <a:r>
              <a:rPr lang="en"/>
              <a:t>Minimal setup consists of</a:t>
            </a:r>
          </a:p>
          <a:p>
            <a:pPr indent="-228600" lvl="0" marL="914400" rtl="0">
              <a:spcBef>
                <a:spcPts val="0"/>
              </a:spcBef>
            </a:pPr>
            <a:r>
              <a:rPr lang="en"/>
              <a:t>Transceiver </a:t>
            </a:r>
          </a:p>
          <a:p>
            <a:pPr indent="-228600" lvl="0" marL="914400" rtl="0">
              <a:spcBef>
                <a:spcPts val="0"/>
              </a:spcBef>
            </a:pPr>
            <a:r>
              <a:rPr lang="en"/>
              <a:t>Antenna</a:t>
            </a:r>
          </a:p>
          <a:p>
            <a:pPr indent="-228600" lvl="0" marL="914400" rtl="0">
              <a:spcBef>
                <a:spcPts val="0"/>
              </a:spcBef>
            </a:pPr>
            <a:r>
              <a:rPr lang="en"/>
              <a:t>Logging (paper or computer logging) </a:t>
            </a:r>
          </a:p>
          <a:p>
            <a:pPr lvl="0" rtl="0">
              <a:spcBef>
                <a:spcPts val="0"/>
              </a:spcBef>
              <a:buNone/>
            </a:pPr>
            <a:r>
              <a:rPr lang="en"/>
              <a:t>Preferred setup consists of</a:t>
            </a:r>
          </a:p>
          <a:p>
            <a:pPr indent="-228600" lvl="0" marL="914400" rtl="0">
              <a:spcBef>
                <a:spcPts val="0"/>
              </a:spcBef>
            </a:pPr>
            <a:r>
              <a:rPr lang="en"/>
              <a:t>Transceiver with filtering</a:t>
            </a:r>
          </a:p>
          <a:p>
            <a:pPr indent="-228600" lvl="0" marL="914400" rtl="0">
              <a:spcBef>
                <a:spcPts val="0"/>
              </a:spcBef>
            </a:pPr>
            <a:r>
              <a:rPr lang="en"/>
              <a:t>Directional antenna, multiple antennas, receive antennas</a:t>
            </a:r>
          </a:p>
          <a:p>
            <a:pPr indent="-228600" lvl="0" marL="914400" rtl="0">
              <a:spcBef>
                <a:spcPts val="0"/>
              </a:spcBef>
            </a:pPr>
            <a:r>
              <a:rPr lang="en"/>
              <a:t>Hands free microphone, Automated keyer and </a:t>
            </a:r>
            <a:r>
              <a:rPr b="1" lang="en"/>
              <a:t>D</a:t>
            </a:r>
            <a:r>
              <a:rPr lang="en"/>
              <a:t>igital </a:t>
            </a:r>
            <a:r>
              <a:rPr b="1" lang="en"/>
              <a:t>V</a:t>
            </a:r>
            <a:r>
              <a:rPr lang="en"/>
              <a:t>oice </a:t>
            </a:r>
            <a:r>
              <a:rPr b="1" lang="en"/>
              <a:t>K</a:t>
            </a:r>
            <a:r>
              <a:rPr lang="en"/>
              <a:t>eyer</a:t>
            </a:r>
          </a:p>
          <a:p>
            <a:pPr indent="-228600" lvl="0" marL="914400" rtl="0">
              <a:spcBef>
                <a:spcPts val="0"/>
              </a:spcBef>
            </a:pPr>
            <a:r>
              <a:rPr lang="en"/>
              <a:t>Computer with serial in/out (and/or USB) for radio control</a:t>
            </a:r>
          </a:p>
          <a:p>
            <a:pPr indent="-228600" lvl="0" marL="914400" rtl="0">
              <a:spcBef>
                <a:spcPts val="0"/>
              </a:spcBef>
            </a:pPr>
            <a:r>
              <a:rPr lang="en"/>
              <a:t>Contest grade logging software (</a:t>
            </a:r>
            <a:r>
              <a:rPr b="1" lang="en" u="sng"/>
              <a:t>N1MM</a:t>
            </a:r>
            <a:r>
              <a:rPr lang="en"/>
              <a:t>, Wintest, N3FJP)</a:t>
            </a:r>
          </a:p>
          <a:p>
            <a:pPr lvl="0" rtl="0">
              <a:spcBef>
                <a:spcPts val="0"/>
              </a:spcBef>
              <a:buNone/>
            </a:pPr>
            <a:r>
              <a:rPr lang="en" sz="1400"/>
              <a:t>Make due with what you have! It doesn’t have to cost more money to contest. We will go in more detail about setting up your station for contesting later.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do I start contesting?</a:t>
            </a:r>
          </a:p>
        </p:txBody>
      </p:sp>
      <p:sp>
        <p:nvSpPr>
          <p:cNvPr id="120" name="Shape 12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Start by looking at what’s coming up.</a:t>
            </a:r>
          </a:p>
          <a:p>
            <a:pPr indent="-228600" lvl="0" marL="457200" rtl="0">
              <a:spcBef>
                <a:spcPts val="0"/>
              </a:spcBef>
            </a:pPr>
            <a:r>
              <a:rPr b="1" lang="en" u="sng"/>
              <a:t>WA7BNM’s Contest Calendar</a:t>
            </a:r>
            <a:r>
              <a:rPr lang="en"/>
              <a:t> </a:t>
            </a:r>
          </a:p>
          <a:p>
            <a:pPr indent="-228600" lvl="0" marL="457200" rtl="0">
              <a:spcBef>
                <a:spcPts val="0"/>
              </a:spcBef>
            </a:pPr>
            <a:r>
              <a:rPr lang="en"/>
              <a:t>SM3CER Contest Service </a:t>
            </a:r>
          </a:p>
          <a:p>
            <a:pPr indent="-228600" lvl="0" marL="457200" rtl="0">
              <a:spcBef>
                <a:spcPts val="0"/>
              </a:spcBef>
            </a:pPr>
            <a:r>
              <a:rPr lang="en"/>
              <a:t>QST’s contest corral (www.arrl.org/contest-calendar)</a:t>
            </a:r>
          </a:p>
          <a:p>
            <a:pPr indent="-228600" lvl="0" marL="457200" rtl="0">
              <a:spcBef>
                <a:spcPts val="0"/>
              </a:spcBef>
            </a:pPr>
            <a:r>
              <a:rPr lang="en"/>
              <a:t>Sponsors website directly (NEQP.org, ARRL.org, CQWW.org)</a:t>
            </a:r>
          </a:p>
          <a:p>
            <a:pPr indent="-228600" lvl="0" marL="457200" rtl="0">
              <a:spcBef>
                <a:spcPts val="0"/>
              </a:spcBef>
            </a:pPr>
            <a:r>
              <a:rPr lang="en"/>
              <a:t>Last resort… Google.com</a:t>
            </a:r>
          </a:p>
          <a:p>
            <a:pPr lvl="0" rtl="0">
              <a:spcBef>
                <a:spcPts val="0"/>
              </a:spcBef>
              <a:buNone/>
            </a:pPr>
            <a:r>
              <a:rPr lang="en"/>
              <a:t>We will be using WA7BNM’s Contest Calendar in this course</a:t>
            </a:r>
            <a:br>
              <a:rPr lang="en"/>
            </a:br>
            <a:r>
              <a:rPr lang="en"/>
              <a:t>http://www.hornucopia.com/contestcal/</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Picking the contest</a:t>
            </a:r>
          </a:p>
        </p:txBody>
      </p:sp>
      <p:sp>
        <p:nvSpPr>
          <p:cNvPr id="126" name="Shape 126"/>
          <p:cNvSpPr txBox="1"/>
          <p:nvPr>
            <p:ph idx="1" type="body"/>
          </p:nvPr>
        </p:nvSpPr>
        <p:spPr>
          <a:xfrm>
            <a:off x="311700" y="1152475"/>
            <a:ext cx="4507800" cy="3702000"/>
          </a:xfrm>
          <a:prstGeom prst="rect">
            <a:avLst/>
          </a:prstGeom>
        </p:spPr>
        <p:txBody>
          <a:bodyPr anchorCtr="0" anchor="t" bIns="91425" lIns="91425" rIns="91425" tIns="91425">
            <a:noAutofit/>
          </a:bodyPr>
          <a:lstStyle/>
          <a:p>
            <a:pPr lvl="0">
              <a:spcBef>
                <a:spcPts val="0"/>
              </a:spcBef>
              <a:buNone/>
            </a:pPr>
            <a:r>
              <a:rPr lang="en" sz="1400"/>
              <a:t>Using WA7BNM’s online calendar sorted by</a:t>
            </a:r>
            <a:br>
              <a:rPr lang="en" sz="1400"/>
            </a:br>
            <a:r>
              <a:rPr lang="en" sz="1400"/>
              <a:t>Perpetual month. </a:t>
            </a:r>
            <a:br>
              <a:rPr lang="en" sz="1400"/>
            </a:br>
            <a:br>
              <a:rPr lang="en" sz="1400"/>
            </a:br>
            <a:r>
              <a:rPr lang="en" sz="1400"/>
              <a:t>Look at what appears to be interesting to you. Use a search engine to see how popular that contest is</a:t>
            </a:r>
          </a:p>
          <a:p>
            <a:pPr lvl="0">
              <a:spcBef>
                <a:spcPts val="0"/>
              </a:spcBef>
              <a:buNone/>
            </a:pPr>
            <a:r>
              <a:rPr lang="en" sz="1400"/>
              <a:t>We’ll focus on the CQ World Wide DX Contest (SSB) as it’s a popular (biggest) SSB contest and unofficially kicks off the contest season. Qualifier for WRTC</a:t>
            </a:r>
          </a:p>
          <a:p>
            <a:pPr lvl="0">
              <a:spcBef>
                <a:spcPts val="0"/>
              </a:spcBef>
              <a:buNone/>
            </a:pPr>
            <a:r>
              <a:rPr lang="en" sz="1400"/>
              <a:t>For 2016, It starts at 0000z (8pm local) on Friday, October 28th until Sunday, October 30th at 2400z (8pm local)</a:t>
            </a:r>
          </a:p>
          <a:p>
            <a:pPr lvl="0">
              <a:spcBef>
                <a:spcPts val="0"/>
              </a:spcBef>
              <a:buNone/>
            </a:pPr>
            <a:r>
              <a:rPr lang="en" sz="1400"/>
              <a:t>Press the blue + symbol for more information</a:t>
            </a:r>
          </a:p>
        </p:txBody>
      </p:sp>
      <p:pic>
        <p:nvPicPr>
          <p:cNvPr descr="ContestCalCQWWSSB.png" id="127" name="Shape 127"/>
          <p:cNvPicPr preferRelativeResize="0"/>
          <p:nvPr/>
        </p:nvPicPr>
        <p:blipFill>
          <a:blip r:embed="rId3">
            <a:alphaModFix/>
          </a:blip>
          <a:stretch>
            <a:fillRect/>
          </a:stretch>
        </p:blipFill>
        <p:spPr>
          <a:xfrm>
            <a:off x="5116950" y="1152475"/>
            <a:ext cx="3715344" cy="341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Learning about the contest</a:t>
            </a:r>
          </a:p>
        </p:txBody>
      </p:sp>
      <p:sp>
        <p:nvSpPr>
          <p:cNvPr id="133" name="Shape 133"/>
          <p:cNvSpPr txBox="1"/>
          <p:nvPr>
            <p:ph idx="1" type="body"/>
          </p:nvPr>
        </p:nvSpPr>
        <p:spPr>
          <a:xfrm>
            <a:off x="311700" y="1152475"/>
            <a:ext cx="4204500" cy="3416400"/>
          </a:xfrm>
          <a:prstGeom prst="rect">
            <a:avLst/>
          </a:prstGeom>
        </p:spPr>
        <p:txBody>
          <a:bodyPr anchorCtr="0" anchor="t" bIns="91425" lIns="91425" rIns="91425" tIns="91425">
            <a:noAutofit/>
          </a:bodyPr>
          <a:lstStyle/>
          <a:p>
            <a:pPr lvl="0">
              <a:spcBef>
                <a:spcPts val="0"/>
              </a:spcBef>
              <a:buNone/>
            </a:pPr>
            <a:r>
              <a:rPr lang="en" sz="1400"/>
              <a:t>Based off the information given in the calendar, you can technically operate in the contest without visiting the sponsor’s website. However it’s important to read and understand the rules and guidelines of each contest</a:t>
            </a:r>
          </a:p>
          <a:p>
            <a:pPr lvl="0">
              <a:spcBef>
                <a:spcPts val="0"/>
              </a:spcBef>
              <a:buNone/>
            </a:pPr>
            <a:r>
              <a:rPr lang="en" sz="1400"/>
              <a:t>The entry should link to the sponsor (CQWW) and the rules of the contest</a:t>
            </a:r>
          </a:p>
          <a:p>
            <a:pPr lvl="0">
              <a:spcBef>
                <a:spcPts val="0"/>
              </a:spcBef>
              <a:buNone/>
            </a:pPr>
            <a:r>
              <a:rPr lang="en" sz="1400"/>
              <a:t>Also lists the exchange needed to complete the contact. </a:t>
            </a:r>
          </a:p>
          <a:p>
            <a:pPr lvl="0">
              <a:spcBef>
                <a:spcPts val="0"/>
              </a:spcBef>
              <a:buNone/>
            </a:pPr>
            <a:r>
              <a:rPr lang="en" sz="1400"/>
              <a:t>If you hear a contest but you are not sure which one it is, you can use the calendar and find out by the date, frequencies, calls and exchange being used.</a:t>
            </a:r>
          </a:p>
        </p:txBody>
      </p:sp>
      <p:pic>
        <p:nvPicPr>
          <p:cNvPr descr="ContestCalCQWWSSBDetails.png" id="134" name="Shape 134"/>
          <p:cNvPicPr preferRelativeResize="0"/>
          <p:nvPr/>
        </p:nvPicPr>
        <p:blipFill>
          <a:blip r:embed="rId3">
            <a:alphaModFix/>
          </a:blip>
          <a:stretch>
            <a:fillRect/>
          </a:stretch>
        </p:blipFill>
        <p:spPr>
          <a:xfrm>
            <a:off x="4610321" y="1017725"/>
            <a:ext cx="4415550" cy="3556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Learning about the contest</a:t>
            </a:r>
          </a:p>
        </p:txBody>
      </p:sp>
      <p:sp>
        <p:nvSpPr>
          <p:cNvPr id="140" name="Shape 140"/>
          <p:cNvSpPr txBox="1"/>
          <p:nvPr>
            <p:ph idx="1" type="body"/>
          </p:nvPr>
        </p:nvSpPr>
        <p:spPr>
          <a:xfrm>
            <a:off x="311700" y="1152475"/>
            <a:ext cx="4675500" cy="3416400"/>
          </a:xfrm>
          <a:prstGeom prst="rect">
            <a:avLst/>
          </a:prstGeom>
        </p:spPr>
        <p:txBody>
          <a:bodyPr anchorCtr="0" anchor="t" bIns="91425" lIns="91425" rIns="91425" tIns="91425">
            <a:noAutofit/>
          </a:bodyPr>
          <a:lstStyle/>
          <a:p>
            <a:pPr indent="-317500" lvl="0" marL="457200" rtl="0">
              <a:spcBef>
                <a:spcPts val="0"/>
              </a:spcBef>
              <a:buSzPct val="100000"/>
            </a:pPr>
            <a:r>
              <a:rPr lang="en" sz="1400"/>
              <a:t>Status: Active - Contest is still on</a:t>
            </a:r>
            <a:br>
              <a:rPr lang="en" sz="1400"/>
            </a:br>
          </a:p>
          <a:p>
            <a:pPr indent="-317500" lvl="0" marL="457200" rtl="0">
              <a:spcBef>
                <a:spcPts val="0"/>
              </a:spcBef>
              <a:buSzPct val="100000"/>
            </a:pPr>
            <a:r>
              <a:rPr lang="en" sz="1400"/>
              <a:t>Mode(s): SSB - Contesting will be using SSB only. Some contests are multimode that use SSB and CW or SSB, CW and Digi.</a:t>
            </a:r>
            <a:br>
              <a:rPr lang="en" sz="1400"/>
            </a:br>
          </a:p>
          <a:p>
            <a:pPr indent="-317500" lvl="0" marL="457200" rtl="0">
              <a:spcBef>
                <a:spcPts val="0"/>
              </a:spcBef>
              <a:buSzPct val="100000"/>
            </a:pPr>
            <a:r>
              <a:rPr lang="en" sz="1400"/>
              <a:t>Bands(s): 160, 80, 40, 20, 15, 10m used during the contest. Some contests are band specific (ARRL 10m) or some contests are limited to a couple bands. Notice no WARC bands. In most contests, 60, 30, 17 and 12m are off limits</a:t>
            </a:r>
          </a:p>
          <a:p>
            <a:pPr lvl="0" rtl="0">
              <a:spcBef>
                <a:spcPts val="0"/>
              </a:spcBef>
              <a:buNone/>
            </a:pPr>
            <a:r>
              <a:t/>
            </a:r>
            <a:endParaRPr sz="1400"/>
          </a:p>
        </p:txBody>
      </p:sp>
      <p:pic>
        <p:nvPicPr>
          <p:cNvPr descr="ContestCalCQWWSSBDetails.png" id="141" name="Shape 141"/>
          <p:cNvPicPr preferRelativeResize="0"/>
          <p:nvPr/>
        </p:nvPicPr>
        <p:blipFill>
          <a:blip r:embed="rId3">
            <a:alphaModFix/>
          </a:blip>
          <a:stretch>
            <a:fillRect/>
          </a:stretch>
        </p:blipFill>
        <p:spPr>
          <a:xfrm>
            <a:off x="4987224" y="1242687"/>
            <a:ext cx="4017725" cy="32359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Learning about the contest</a:t>
            </a:r>
          </a:p>
        </p:txBody>
      </p:sp>
      <p:sp>
        <p:nvSpPr>
          <p:cNvPr id="147" name="Shape 147"/>
          <p:cNvSpPr txBox="1"/>
          <p:nvPr>
            <p:ph idx="1" type="body"/>
          </p:nvPr>
        </p:nvSpPr>
        <p:spPr>
          <a:xfrm>
            <a:off x="311700" y="1152475"/>
            <a:ext cx="4675500" cy="3844800"/>
          </a:xfrm>
          <a:prstGeom prst="rect">
            <a:avLst/>
          </a:prstGeom>
        </p:spPr>
        <p:txBody>
          <a:bodyPr anchorCtr="0" anchor="t" bIns="91425" lIns="91425" rIns="91425" tIns="91425">
            <a:noAutofit/>
          </a:bodyPr>
          <a:lstStyle/>
          <a:p>
            <a:pPr indent="-317500" lvl="0" marL="457200" rtl="0">
              <a:spcBef>
                <a:spcPts val="0"/>
              </a:spcBef>
              <a:buSzPct val="100000"/>
            </a:pPr>
            <a:r>
              <a:rPr lang="en" sz="1400"/>
              <a:t>Classes: AKA Category. This is how you are entering in the contest. </a:t>
            </a:r>
          </a:p>
          <a:p>
            <a:pPr indent="-317500" lvl="1" marL="914400" rtl="0">
              <a:spcBef>
                <a:spcPts val="0"/>
              </a:spcBef>
              <a:buSzPct val="100000"/>
            </a:pPr>
            <a:r>
              <a:rPr lang="en"/>
              <a:t>SOAB - </a:t>
            </a:r>
            <a:r>
              <a:rPr b="1" lang="en"/>
              <a:t>Single Op, All bands</a:t>
            </a:r>
          </a:p>
          <a:p>
            <a:pPr indent="-228600" lvl="1" marL="914400" rtl="0">
              <a:spcBef>
                <a:spcPts val="0"/>
              </a:spcBef>
            </a:pPr>
            <a:r>
              <a:rPr lang="en"/>
              <a:t>SOSB - Single Op, Single Band </a:t>
            </a:r>
          </a:p>
          <a:p>
            <a:pPr indent="-228600" lvl="1" marL="914400" rtl="0">
              <a:spcBef>
                <a:spcPts val="0"/>
              </a:spcBef>
            </a:pPr>
            <a:r>
              <a:rPr lang="en"/>
              <a:t>SOAB/A - Single Op, All Band, Assisted </a:t>
            </a:r>
          </a:p>
          <a:p>
            <a:pPr indent="-228600" lvl="1" marL="914400" rtl="0">
              <a:spcBef>
                <a:spcPts val="0"/>
              </a:spcBef>
            </a:pPr>
            <a:r>
              <a:rPr lang="en"/>
              <a:t>SOSB/A - Single Op, Single Band, Assisted</a:t>
            </a:r>
          </a:p>
          <a:p>
            <a:pPr indent="-228600" lvl="1" marL="914400" rtl="0">
              <a:spcBef>
                <a:spcPts val="0"/>
              </a:spcBef>
            </a:pPr>
            <a:r>
              <a:rPr lang="en"/>
              <a:t>M/S - Multiple Ops, Single Radio</a:t>
            </a:r>
          </a:p>
          <a:p>
            <a:pPr indent="-228600" lvl="1" marL="914400" rtl="0">
              <a:spcBef>
                <a:spcPts val="0"/>
              </a:spcBef>
            </a:pPr>
            <a:r>
              <a:rPr lang="en"/>
              <a:t>M/2 - Multiple Ops, 2 Radios</a:t>
            </a:r>
          </a:p>
          <a:p>
            <a:pPr indent="-228600" lvl="1" marL="914400" rtl="0">
              <a:spcBef>
                <a:spcPts val="0"/>
              </a:spcBef>
            </a:pPr>
            <a:r>
              <a:rPr lang="en"/>
              <a:t>M/M - Multiple Ops, Multiple Radios</a:t>
            </a:r>
          </a:p>
          <a:p>
            <a:pPr indent="-317500" lvl="0" marL="457200" rtl="0">
              <a:spcBef>
                <a:spcPts val="0"/>
              </a:spcBef>
              <a:buSzPct val="100000"/>
            </a:pPr>
            <a:r>
              <a:rPr lang="en" sz="1400"/>
              <a:t>There are different power categories as well (QRP, LP, HP) and some contest have special overlays (portable, emergency power, wires only, T/B wires)</a:t>
            </a:r>
          </a:p>
          <a:p>
            <a:pPr indent="-317500" lvl="0" marL="457200" rtl="0">
              <a:spcBef>
                <a:spcPts val="0"/>
              </a:spcBef>
              <a:buSzPct val="100000"/>
            </a:pPr>
            <a:r>
              <a:rPr lang="en" sz="1400"/>
              <a:t>Common example, SOAB LP or SOAB/A LP if you want to use the spotting network/cluster</a:t>
            </a:r>
          </a:p>
          <a:p>
            <a:pPr lvl="0" rtl="0">
              <a:spcBef>
                <a:spcPts val="0"/>
              </a:spcBef>
              <a:buNone/>
            </a:pPr>
            <a:r>
              <a:t/>
            </a:r>
            <a:endParaRPr sz="1400"/>
          </a:p>
        </p:txBody>
      </p:sp>
      <p:pic>
        <p:nvPicPr>
          <p:cNvPr descr="ContestCalCQWWSSBDetails.png" id="148" name="Shape 148"/>
          <p:cNvPicPr preferRelativeResize="0"/>
          <p:nvPr/>
        </p:nvPicPr>
        <p:blipFill>
          <a:blip r:embed="rId3">
            <a:alphaModFix/>
          </a:blip>
          <a:stretch>
            <a:fillRect/>
          </a:stretch>
        </p:blipFill>
        <p:spPr>
          <a:xfrm>
            <a:off x="4987224" y="1242687"/>
            <a:ext cx="4017725" cy="3235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Learning about the contest</a:t>
            </a:r>
          </a:p>
        </p:txBody>
      </p:sp>
      <p:sp>
        <p:nvSpPr>
          <p:cNvPr id="154" name="Shape 154"/>
          <p:cNvSpPr txBox="1"/>
          <p:nvPr>
            <p:ph idx="1" type="body"/>
          </p:nvPr>
        </p:nvSpPr>
        <p:spPr>
          <a:xfrm>
            <a:off x="311700" y="1152475"/>
            <a:ext cx="4675500" cy="3844800"/>
          </a:xfrm>
          <a:prstGeom prst="rect">
            <a:avLst/>
          </a:prstGeom>
        </p:spPr>
        <p:txBody>
          <a:bodyPr anchorCtr="0" anchor="t" bIns="91425" lIns="91425" rIns="91425" tIns="91425">
            <a:noAutofit/>
          </a:bodyPr>
          <a:lstStyle/>
          <a:p>
            <a:pPr indent="-317500" lvl="0" marL="457200" rtl="0">
              <a:spcBef>
                <a:spcPts val="0"/>
              </a:spcBef>
              <a:buSzPct val="100000"/>
            </a:pPr>
            <a:r>
              <a:rPr lang="en" sz="1400"/>
              <a:t>Max power: Some contests limit you to a power level or there may be different categories such as Low Power (LP, 100w or less [ARRL &lt;150w]), High Power (HP, &gt;100w[ARRL &lt;150w]) and QRP (5w or less). </a:t>
            </a:r>
            <a:br>
              <a:rPr lang="en" sz="1400"/>
            </a:br>
          </a:p>
          <a:p>
            <a:pPr indent="-317500" lvl="0" marL="457200" rtl="0">
              <a:spcBef>
                <a:spcPts val="0"/>
              </a:spcBef>
              <a:buSzPct val="100000"/>
            </a:pPr>
            <a:r>
              <a:rPr b="1" lang="en" sz="1400" u="sng"/>
              <a:t>Exchange</a:t>
            </a:r>
            <a:r>
              <a:rPr lang="en" sz="1400"/>
              <a:t>: The piece of information you exchange with the other operators. Very important to know before attempting to make a contact. The exchange will vary depending on the contest. Easy as RS/RST and CQ Zone for CQWW to difficult as Serial. Precedence, Callsign, check and ARRL section for the ARRL Sweepstakes. </a:t>
            </a:r>
            <a:br>
              <a:rPr lang="en" sz="1400"/>
            </a:br>
            <a:br>
              <a:rPr lang="en" sz="1400"/>
            </a:br>
            <a:r>
              <a:rPr lang="en" sz="1400"/>
              <a:t>Sponsor will use the exchange along with the callsign and time to cross check for points. </a:t>
            </a:r>
          </a:p>
        </p:txBody>
      </p:sp>
      <p:pic>
        <p:nvPicPr>
          <p:cNvPr descr="ContestCalCQWWSSBDetails.png" id="155" name="Shape 155"/>
          <p:cNvPicPr preferRelativeResize="0"/>
          <p:nvPr/>
        </p:nvPicPr>
        <p:blipFill>
          <a:blip r:embed="rId3">
            <a:alphaModFix/>
          </a:blip>
          <a:stretch>
            <a:fillRect/>
          </a:stretch>
        </p:blipFill>
        <p:spPr>
          <a:xfrm>
            <a:off x="4987224" y="1242687"/>
            <a:ext cx="4017725" cy="3235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Learning about the contest</a:t>
            </a:r>
          </a:p>
        </p:txBody>
      </p:sp>
      <p:sp>
        <p:nvSpPr>
          <p:cNvPr id="161" name="Shape 161"/>
          <p:cNvSpPr txBox="1"/>
          <p:nvPr>
            <p:ph idx="1" type="body"/>
          </p:nvPr>
        </p:nvSpPr>
        <p:spPr>
          <a:xfrm>
            <a:off x="311700" y="1152475"/>
            <a:ext cx="4675500" cy="3844800"/>
          </a:xfrm>
          <a:prstGeom prst="rect">
            <a:avLst/>
          </a:prstGeom>
        </p:spPr>
        <p:txBody>
          <a:bodyPr anchorCtr="0" anchor="t" bIns="91425" lIns="91425" rIns="91425" tIns="91425">
            <a:noAutofit/>
          </a:bodyPr>
          <a:lstStyle/>
          <a:p>
            <a:pPr indent="-317500" lvl="0" marL="457200" rtl="0">
              <a:spcBef>
                <a:spcPts val="0"/>
              </a:spcBef>
              <a:buSzPct val="100000"/>
            </a:pPr>
            <a:r>
              <a:rPr lang="en" sz="1400"/>
              <a:t>Work Stations: Once per band - Telling you that you can only work that station ONCE on each band. Some contests allow multiple contacts per band if the other station is mobile/rover (Sweeps = 1 per contest)</a:t>
            </a:r>
            <a:br>
              <a:rPr lang="en" sz="1400"/>
            </a:br>
          </a:p>
          <a:p>
            <a:pPr indent="-317500" lvl="0" marL="457200" rtl="0">
              <a:spcBef>
                <a:spcPts val="0"/>
              </a:spcBef>
              <a:buSzPct val="100000"/>
            </a:pPr>
            <a:r>
              <a:rPr lang="en" sz="1400"/>
              <a:t>QSO Points: This is how your contacts are scored. Once again this varies depending on the contest. For CQWW SSB 2016, it’s the following</a:t>
            </a:r>
          </a:p>
          <a:p>
            <a:pPr indent="-304800" lvl="1" marL="914400" rtl="0">
              <a:spcBef>
                <a:spcPts val="0"/>
              </a:spcBef>
              <a:buSzPct val="100000"/>
            </a:pPr>
            <a:r>
              <a:rPr lang="en" sz="1200"/>
              <a:t>0 points per QSO with someone in the same country (unless you need mult) </a:t>
            </a:r>
          </a:p>
          <a:p>
            <a:pPr indent="-304800" lvl="1" marL="914400" rtl="0">
              <a:spcBef>
                <a:spcPts val="0"/>
              </a:spcBef>
              <a:buSzPct val="100000"/>
            </a:pPr>
            <a:r>
              <a:rPr lang="en" sz="1200"/>
              <a:t>1 point per QSO with station in a different country but on the same continent (EU to EU)</a:t>
            </a:r>
          </a:p>
          <a:p>
            <a:pPr indent="-304800" lvl="1" marL="914400" rtl="0">
              <a:spcBef>
                <a:spcPts val="0"/>
              </a:spcBef>
              <a:buSzPct val="100000"/>
            </a:pPr>
            <a:r>
              <a:rPr lang="en" sz="1200"/>
              <a:t>2 points per QSO with different country in same continent in North America (US to CA)</a:t>
            </a:r>
          </a:p>
          <a:p>
            <a:pPr indent="-317500" lvl="1" marL="914400" rtl="0">
              <a:spcBef>
                <a:spcPts val="0"/>
              </a:spcBef>
              <a:buSzPct val="116666"/>
            </a:pPr>
            <a:r>
              <a:rPr lang="en" sz="1200"/>
              <a:t>3 points per QSO with different continent (US to country outside of North America, DL)</a:t>
            </a:r>
            <a:br>
              <a:rPr lang="en" sz="1400"/>
            </a:br>
          </a:p>
        </p:txBody>
      </p:sp>
      <p:pic>
        <p:nvPicPr>
          <p:cNvPr descr="ContestCalCQWWSSBDetails.png" id="162" name="Shape 162"/>
          <p:cNvPicPr preferRelativeResize="0"/>
          <p:nvPr/>
        </p:nvPicPr>
        <p:blipFill>
          <a:blip r:embed="rId3">
            <a:alphaModFix/>
          </a:blip>
          <a:stretch>
            <a:fillRect/>
          </a:stretch>
        </p:blipFill>
        <p:spPr>
          <a:xfrm>
            <a:off x="4987224" y="1242687"/>
            <a:ext cx="4017725" cy="3235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Learning about the contest - Multipliers</a:t>
            </a:r>
          </a:p>
        </p:txBody>
      </p:sp>
      <p:sp>
        <p:nvSpPr>
          <p:cNvPr id="168" name="Shape 168"/>
          <p:cNvSpPr txBox="1"/>
          <p:nvPr>
            <p:ph idx="1" type="body"/>
          </p:nvPr>
        </p:nvSpPr>
        <p:spPr>
          <a:xfrm>
            <a:off x="311700" y="1152475"/>
            <a:ext cx="4675500" cy="2328900"/>
          </a:xfrm>
          <a:prstGeom prst="rect">
            <a:avLst/>
          </a:prstGeom>
        </p:spPr>
        <p:txBody>
          <a:bodyPr anchorCtr="0" anchor="t" bIns="91425" lIns="91425" rIns="91425" tIns="91425">
            <a:noAutofit/>
          </a:bodyPr>
          <a:lstStyle/>
          <a:p>
            <a:pPr indent="-317500" lvl="0" marL="457200" marR="0" rtl="0" algn="l">
              <a:lnSpc>
                <a:spcPct val="115000"/>
              </a:lnSpc>
              <a:spcBef>
                <a:spcPts val="0"/>
              </a:spcBef>
              <a:spcAft>
                <a:spcPts val="1600"/>
              </a:spcAft>
              <a:buClr>
                <a:schemeClr val="accent3"/>
              </a:buClr>
              <a:buSzPct val="100000"/>
              <a:buFont typeface="Average"/>
            </a:pPr>
            <a:r>
              <a:rPr lang="en" sz="1400"/>
              <a:t>Multipliers: You can multiply your score by making contact with certain stations. This varies depending on the contest. Examples can be counties, states, ARRL section, CQ Zone, ITU Zone, Country, Province and many others. Some contests have more than one multiplier.</a:t>
            </a:r>
            <a:br>
              <a:rPr lang="en" sz="1400"/>
            </a:br>
            <a:br>
              <a:rPr lang="en" sz="1400"/>
            </a:br>
            <a:r>
              <a:rPr lang="en" sz="1400"/>
              <a:t>For CQWW SSB, they have two multipliers that include CQ Zone and Country. </a:t>
            </a:r>
            <a:br>
              <a:rPr lang="en" sz="1400"/>
            </a:br>
            <a:br>
              <a:rPr lang="en" sz="1400"/>
            </a:br>
            <a:br>
              <a:rPr lang="en" sz="1400"/>
            </a:br>
          </a:p>
        </p:txBody>
      </p:sp>
      <p:pic>
        <p:nvPicPr>
          <p:cNvPr descr="ContestCalCQWWSSBDetails.png" id="169" name="Shape 169"/>
          <p:cNvPicPr preferRelativeResize="0"/>
          <p:nvPr/>
        </p:nvPicPr>
        <p:blipFill>
          <a:blip r:embed="rId3">
            <a:alphaModFix/>
          </a:blip>
          <a:stretch>
            <a:fillRect/>
          </a:stretch>
        </p:blipFill>
        <p:spPr>
          <a:xfrm>
            <a:off x="4987224" y="1242687"/>
            <a:ext cx="4017725" cy="3235974"/>
          </a:xfrm>
          <a:prstGeom prst="rect">
            <a:avLst/>
          </a:prstGeom>
          <a:noFill/>
          <a:ln>
            <a:noFill/>
          </a:ln>
        </p:spPr>
      </p:pic>
      <p:pic>
        <p:nvPicPr>
          <p:cNvPr descr="cq-zone_4000px.gif" id="170" name="Shape 170"/>
          <p:cNvPicPr preferRelativeResize="0"/>
          <p:nvPr/>
        </p:nvPicPr>
        <p:blipFill>
          <a:blip r:embed="rId4">
            <a:alphaModFix/>
          </a:blip>
          <a:stretch>
            <a:fillRect/>
          </a:stretch>
        </p:blipFill>
        <p:spPr>
          <a:xfrm>
            <a:off x="1284737" y="3560974"/>
            <a:ext cx="2729430" cy="1363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Learning about the contest - Multipliers/Score Total</a:t>
            </a:r>
          </a:p>
        </p:txBody>
      </p:sp>
      <p:sp>
        <p:nvSpPr>
          <p:cNvPr id="176" name="Shape 176"/>
          <p:cNvSpPr txBox="1"/>
          <p:nvPr>
            <p:ph idx="1" type="body"/>
          </p:nvPr>
        </p:nvSpPr>
        <p:spPr>
          <a:xfrm>
            <a:off x="311700" y="1225175"/>
            <a:ext cx="4675500" cy="33444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rPr lang="en" sz="1200"/>
              <a:t>For example, you made your first contact with a german station, you will get 3 points for the contact in CQWW SSB.</a:t>
            </a:r>
            <a:br>
              <a:rPr lang="en" sz="1200"/>
            </a:br>
            <a:br>
              <a:rPr lang="en" sz="1200"/>
            </a:br>
            <a:r>
              <a:rPr lang="en" sz="1200"/>
              <a:t>Since Germany is a new country, You can multiply your entire score by 1.  Since Germany is in Zone 14, you can multiply your score again by 1. </a:t>
            </a:r>
            <a:br>
              <a:rPr lang="en" sz="1200"/>
            </a:br>
            <a:br>
              <a:rPr lang="en" sz="1200"/>
            </a:br>
            <a:r>
              <a:rPr lang="en" sz="1200"/>
              <a:t>If your next contact is with a French station, you can now multiply your score by 2 but since France is in Zone 14, you will not be able to get a double mult.</a:t>
            </a:r>
          </a:p>
          <a:p>
            <a:pPr lvl="0" marR="0" rtl="0" algn="l">
              <a:lnSpc>
                <a:spcPct val="115000"/>
              </a:lnSpc>
              <a:spcBef>
                <a:spcPts val="0"/>
              </a:spcBef>
              <a:spcAft>
                <a:spcPts val="1600"/>
              </a:spcAft>
              <a:buNone/>
            </a:pPr>
            <a:r>
              <a:rPr lang="en" sz="1200"/>
              <a:t>At the end of the contest, you would add up your points, multiply it by the total amount of unique countries per band added with the total amount of unique CQ Zones per band. This is where contesting software would come in handy</a:t>
            </a:r>
            <a:br>
              <a:rPr lang="en" sz="1400"/>
            </a:br>
            <a:br>
              <a:rPr lang="en" sz="1400"/>
            </a:br>
            <a:br>
              <a:rPr lang="en" sz="1400"/>
            </a:br>
          </a:p>
        </p:txBody>
      </p:sp>
      <p:pic>
        <p:nvPicPr>
          <p:cNvPr descr="cq-zone_4000px.gif" id="177" name="Shape 177"/>
          <p:cNvPicPr preferRelativeResize="0"/>
          <p:nvPr/>
        </p:nvPicPr>
        <p:blipFill>
          <a:blip r:embed="rId3">
            <a:alphaModFix/>
          </a:blip>
          <a:stretch>
            <a:fillRect/>
          </a:stretch>
        </p:blipFill>
        <p:spPr>
          <a:xfrm>
            <a:off x="5219100" y="1982121"/>
            <a:ext cx="3409879" cy="1703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Your Instructors</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Jeffrey Bail - NT1K - Main Interest In Amateur Radio is contesting. First “contest” was Field Day in 1995. Mostly active during contests, Field Day and DXpeds. Part of multi operator, multi radio events.</a:t>
            </a:r>
          </a:p>
          <a:p>
            <a:pPr lvl="0" rtl="0">
              <a:spcBef>
                <a:spcPts val="0"/>
              </a:spcBef>
              <a:buNone/>
            </a:pPr>
            <a:r>
              <a:rPr lang="en"/>
              <a:t>Matt Wilhelm - W1MSW - Was introduced to contesting by Jim - KK1W &amp; Frandy - N1FJ (it’s their fault) after moving to the area and finding HCRA.  Very active in HF contesting, especially in the “Big 4”.  Past national and division category winner in ARRL DX CW using modest home station. </a:t>
            </a:r>
          </a:p>
          <a:p>
            <a:pPr lvl="0" rt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Learning about the contest</a:t>
            </a:r>
          </a:p>
        </p:txBody>
      </p:sp>
      <p:sp>
        <p:nvSpPr>
          <p:cNvPr id="183" name="Shape 183"/>
          <p:cNvSpPr txBox="1"/>
          <p:nvPr>
            <p:ph idx="1" type="body"/>
          </p:nvPr>
        </p:nvSpPr>
        <p:spPr>
          <a:xfrm>
            <a:off x="162425" y="1242675"/>
            <a:ext cx="4675500" cy="36024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rPr b="1" lang="en" sz="1400"/>
              <a:t>E-mail log information</a:t>
            </a:r>
            <a:r>
              <a:rPr lang="en" sz="1400"/>
              <a:t> : Most contest sponsors want cabrillo format for log, most contest software will export to cabrillo</a:t>
            </a:r>
          </a:p>
          <a:p>
            <a:pPr lvl="0" marR="0" rtl="0" algn="l">
              <a:lnSpc>
                <a:spcPct val="115000"/>
              </a:lnSpc>
              <a:spcBef>
                <a:spcPts val="0"/>
              </a:spcBef>
              <a:spcAft>
                <a:spcPts val="1600"/>
              </a:spcAft>
              <a:buNone/>
            </a:pPr>
            <a:r>
              <a:rPr b="1" lang="en" sz="1400"/>
              <a:t>Upload log at:</a:t>
            </a:r>
            <a:r>
              <a:rPr lang="en" sz="1400"/>
              <a:t> Some contests will allow the user to upload their log instead of sending it VIA e-mail.</a:t>
            </a:r>
          </a:p>
          <a:p>
            <a:pPr lvl="0" marR="0" rtl="0" algn="l">
              <a:lnSpc>
                <a:spcPct val="115000"/>
              </a:lnSpc>
              <a:spcBef>
                <a:spcPts val="0"/>
              </a:spcBef>
              <a:spcAft>
                <a:spcPts val="1600"/>
              </a:spcAft>
              <a:buNone/>
            </a:pPr>
            <a:r>
              <a:rPr b="1" lang="en" sz="1400"/>
              <a:t>Mail logs to:</a:t>
            </a:r>
            <a:r>
              <a:rPr lang="en" sz="1400"/>
              <a:t> Some contests will allow the user to send in their logs if they decide to use paper logs. </a:t>
            </a:r>
          </a:p>
          <a:p>
            <a:pPr lvl="0" marR="0" rtl="0" algn="l">
              <a:lnSpc>
                <a:spcPct val="115000"/>
              </a:lnSpc>
              <a:spcBef>
                <a:spcPts val="0"/>
              </a:spcBef>
              <a:spcAft>
                <a:spcPts val="1600"/>
              </a:spcAft>
              <a:buNone/>
            </a:pPr>
            <a:r>
              <a:rPr lang="en" sz="1400"/>
              <a:t>As you see the CQWW SSB contest allows multiple ways to send in your logs. There are many contests that will only accept logs VIA e-mail.</a:t>
            </a:r>
          </a:p>
          <a:p>
            <a:pPr lvl="0" marR="0" rtl="0" algn="l">
              <a:lnSpc>
                <a:spcPct val="115000"/>
              </a:lnSpc>
              <a:spcBef>
                <a:spcPts val="0"/>
              </a:spcBef>
              <a:spcAft>
                <a:spcPts val="1600"/>
              </a:spcAft>
              <a:buNone/>
            </a:pPr>
            <a:r>
              <a:rPr lang="en" sz="1400"/>
              <a:t>If you don’t submit a log, you could lose out on awards</a:t>
            </a:r>
          </a:p>
        </p:txBody>
      </p:sp>
      <p:pic>
        <p:nvPicPr>
          <p:cNvPr descr="ContestCalCQWWSSBDetails.png" id="184" name="Shape 184"/>
          <p:cNvPicPr preferRelativeResize="0"/>
          <p:nvPr/>
        </p:nvPicPr>
        <p:blipFill>
          <a:blip r:embed="rId3">
            <a:alphaModFix/>
          </a:blip>
          <a:stretch>
            <a:fillRect/>
          </a:stretch>
        </p:blipFill>
        <p:spPr>
          <a:xfrm>
            <a:off x="4987224" y="1242687"/>
            <a:ext cx="4017725" cy="32359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Learning about the contest</a:t>
            </a:r>
          </a:p>
        </p:txBody>
      </p:sp>
      <p:sp>
        <p:nvSpPr>
          <p:cNvPr id="190" name="Shape 190"/>
          <p:cNvSpPr txBox="1"/>
          <p:nvPr>
            <p:ph idx="1" type="body"/>
          </p:nvPr>
        </p:nvSpPr>
        <p:spPr>
          <a:xfrm>
            <a:off x="162425" y="1242675"/>
            <a:ext cx="4675500" cy="36024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rPr lang="en" sz="1400"/>
              <a:t>Find Rules At: (Website, Document) </a:t>
            </a:r>
          </a:p>
          <a:p>
            <a:pPr lvl="0" marR="0" rtl="0" algn="l">
              <a:lnSpc>
                <a:spcPct val="115000"/>
              </a:lnSpc>
              <a:spcBef>
                <a:spcPts val="0"/>
              </a:spcBef>
              <a:spcAft>
                <a:spcPts val="1600"/>
              </a:spcAft>
              <a:buNone/>
            </a:pPr>
            <a:r>
              <a:rPr lang="en" sz="1400"/>
              <a:t>This is the most important part of this entry. It is very important to read and understand the rules in its entirety before jumping into any contest. Failure to read and understand  the sponsor's rules could land you into trouble with the sponsor and/or other operators </a:t>
            </a:r>
          </a:p>
          <a:p>
            <a:pPr lvl="0" marR="0" rtl="0" algn="l">
              <a:lnSpc>
                <a:spcPct val="115000"/>
              </a:lnSpc>
              <a:spcBef>
                <a:spcPts val="0"/>
              </a:spcBef>
              <a:spcAft>
                <a:spcPts val="1600"/>
              </a:spcAft>
              <a:buNone/>
            </a:pPr>
            <a:r>
              <a:rPr lang="en" sz="1400"/>
              <a:t>Let’s click on the link to the rules for CQWW 2016</a:t>
            </a:r>
            <a:br>
              <a:rPr lang="en" sz="1400"/>
            </a:br>
            <a:r>
              <a:rPr lang="en" sz="1400" u="sng">
                <a:solidFill>
                  <a:schemeClr val="hlink"/>
                </a:solidFill>
                <a:hlinkClick r:id="rId3"/>
              </a:rPr>
              <a:t>http://www.cqww.com/rules.htm</a:t>
            </a:r>
          </a:p>
          <a:p>
            <a:pPr lvl="0" marR="0" rtl="0" algn="l">
              <a:lnSpc>
                <a:spcPct val="115000"/>
              </a:lnSpc>
              <a:spcBef>
                <a:spcPts val="0"/>
              </a:spcBef>
              <a:spcAft>
                <a:spcPts val="1600"/>
              </a:spcAft>
              <a:buNone/>
            </a:pPr>
            <a:r>
              <a:rPr lang="en" sz="1400"/>
              <a:t>You will see why it’s important. There is a lot of information that will not be listed on this calendar entry. Rules could change throughout the years. </a:t>
            </a:r>
          </a:p>
        </p:txBody>
      </p:sp>
      <p:pic>
        <p:nvPicPr>
          <p:cNvPr descr="ContestCalCQWWSSBDetails.png" id="191" name="Shape 191"/>
          <p:cNvPicPr preferRelativeResize="0"/>
          <p:nvPr/>
        </p:nvPicPr>
        <p:blipFill>
          <a:blip r:embed="rId4">
            <a:alphaModFix/>
          </a:blip>
          <a:stretch>
            <a:fillRect/>
          </a:stretch>
        </p:blipFill>
        <p:spPr>
          <a:xfrm>
            <a:off x="4987224" y="1242687"/>
            <a:ext cx="4017725" cy="32359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Major Contests</a:t>
            </a:r>
          </a:p>
        </p:txBody>
      </p:sp>
      <p:sp>
        <p:nvSpPr>
          <p:cNvPr id="197" name="Shape 197"/>
          <p:cNvSpPr txBox="1"/>
          <p:nvPr>
            <p:ph idx="1" type="body"/>
          </p:nvPr>
        </p:nvSpPr>
        <p:spPr>
          <a:xfrm>
            <a:off x="311700" y="1152475"/>
            <a:ext cx="8520600" cy="3622200"/>
          </a:xfrm>
          <a:prstGeom prst="rect">
            <a:avLst/>
          </a:prstGeom>
        </p:spPr>
        <p:txBody>
          <a:bodyPr anchorCtr="0" anchor="t" bIns="91425" lIns="91425" rIns="91425" tIns="91425">
            <a:noAutofit/>
          </a:bodyPr>
          <a:lstStyle/>
          <a:p>
            <a:pPr lvl="0">
              <a:spcBef>
                <a:spcPts val="0"/>
              </a:spcBef>
              <a:buNone/>
            </a:pPr>
            <a:r>
              <a:rPr lang="en"/>
              <a:t>CQWW DX  SSB</a:t>
            </a:r>
            <a:br>
              <a:rPr lang="en"/>
            </a:br>
            <a:r>
              <a:rPr lang="en"/>
              <a:t>CQWW DX  CW</a:t>
            </a:r>
            <a:br>
              <a:rPr lang="en"/>
            </a:br>
            <a:r>
              <a:rPr lang="en"/>
              <a:t>CQWW WPX SSB</a:t>
            </a:r>
            <a:br>
              <a:rPr lang="en"/>
            </a:br>
            <a:r>
              <a:rPr lang="en"/>
              <a:t>CQWW WPX CW</a:t>
            </a:r>
            <a:br>
              <a:rPr lang="en"/>
            </a:br>
            <a:r>
              <a:rPr lang="en"/>
              <a:t>IARU HF Championship - Multimode</a:t>
            </a:r>
            <a:br>
              <a:rPr lang="en"/>
            </a:br>
            <a:r>
              <a:rPr lang="en"/>
              <a:t>ARRL Intl DX SSB</a:t>
            </a:r>
            <a:br>
              <a:rPr lang="en"/>
            </a:br>
            <a:r>
              <a:rPr lang="en"/>
              <a:t>ARRL Intl DX CW</a:t>
            </a:r>
            <a:br>
              <a:rPr lang="en"/>
            </a:br>
            <a:r>
              <a:rPr lang="en"/>
              <a:t>WAE DX SSB</a:t>
            </a:r>
            <a:br>
              <a:rPr lang="en"/>
            </a:br>
            <a:r>
              <a:rPr lang="en"/>
              <a:t>WAE DX CW</a:t>
            </a:r>
            <a:br>
              <a:rPr lang="en"/>
            </a:br>
            <a:r>
              <a:rPr lang="en"/>
              <a:t>All Asian DX SSB</a:t>
            </a:r>
            <a:br>
              <a:rPr lang="en"/>
            </a:br>
            <a:r>
              <a:rPr lang="en"/>
              <a:t>All Asian DX CW</a:t>
            </a:r>
            <a:br>
              <a:rPr lang="en"/>
            </a:br>
            <a:r>
              <a:rPr lang="en"/>
              <a:t>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55650"/>
            <a:ext cx="8520600" cy="572700"/>
          </a:xfrm>
          <a:prstGeom prst="rect">
            <a:avLst/>
          </a:prstGeom>
        </p:spPr>
        <p:txBody>
          <a:bodyPr anchorCtr="0" anchor="t" bIns="91425" lIns="91425" rIns="91425" tIns="91425">
            <a:noAutofit/>
          </a:bodyPr>
          <a:lstStyle/>
          <a:p>
            <a:pPr lvl="0">
              <a:spcBef>
                <a:spcPts val="0"/>
              </a:spcBef>
              <a:buNone/>
            </a:pPr>
            <a:r>
              <a:rPr lang="en"/>
              <a:t>Notable Contests (For HCRA members)</a:t>
            </a:r>
          </a:p>
        </p:txBody>
      </p:sp>
      <p:sp>
        <p:nvSpPr>
          <p:cNvPr id="203" name="Shape 20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State QSO Parties / NEQP</a:t>
            </a:r>
            <a:br>
              <a:rPr lang="en"/>
            </a:br>
            <a:r>
              <a:rPr lang="en"/>
              <a:t>ARRL 10m - Dec - HCRA participates as a club</a:t>
            </a:r>
            <a:br>
              <a:rPr lang="en"/>
            </a:br>
            <a:r>
              <a:rPr lang="en"/>
              <a:t>ARRL Sweepstakes </a:t>
            </a:r>
            <a:br>
              <a:rPr lang="en"/>
            </a:br>
            <a:r>
              <a:rPr lang="en"/>
              <a:t>ARRL Field Day</a:t>
            </a:r>
            <a:br>
              <a:rPr lang="en"/>
            </a:br>
            <a:r>
              <a:rPr lang="en"/>
              <a:t>NAQP SSB</a:t>
            </a:r>
            <a:br>
              <a:rPr lang="en"/>
            </a:br>
            <a:r>
              <a:rPr lang="en"/>
              <a:t>WPX RTTY</a:t>
            </a:r>
            <a:br>
              <a:rPr lang="en"/>
            </a:br>
            <a:r>
              <a:rPr lang="en"/>
              <a:t>VHF/UHF FM Sprint</a:t>
            </a:r>
            <a:br>
              <a:rPr lang="en"/>
            </a:br>
            <a:br>
              <a:rPr lang="en"/>
            </a:b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Contest Logging Software</a:t>
            </a:r>
          </a:p>
        </p:txBody>
      </p:sp>
      <p:sp>
        <p:nvSpPr>
          <p:cNvPr id="209" name="Shape 20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Suggest to use software dedicated for contesting</a:t>
            </a:r>
          </a:p>
          <a:p>
            <a:pPr indent="-228600" lvl="0" marL="457200" rtl="0">
              <a:spcBef>
                <a:spcPts val="0"/>
              </a:spcBef>
            </a:pPr>
            <a:r>
              <a:rPr lang="en"/>
              <a:t>General logging software (HRD, DXlabs) lacks options even though they may have a “contest mode” built into the software</a:t>
            </a:r>
          </a:p>
          <a:p>
            <a:pPr indent="-228600" lvl="0" marL="457200" rtl="0">
              <a:spcBef>
                <a:spcPts val="0"/>
              </a:spcBef>
            </a:pPr>
            <a:r>
              <a:rPr lang="en"/>
              <a:t>Most popular contesting software are N1MM Logger+, Wintest, N3FJP (US), Writelog, Skookum (OSX) among others. </a:t>
            </a:r>
          </a:p>
          <a:p>
            <a:pPr indent="-228600" lvl="0" marL="457200" rtl="0">
              <a:spcBef>
                <a:spcPts val="0"/>
              </a:spcBef>
            </a:pPr>
            <a:r>
              <a:rPr lang="en"/>
              <a:t>There are linux logging software. Most use N1MM+ using WINE</a:t>
            </a:r>
          </a:p>
          <a:p>
            <a:pPr indent="-228600" lvl="0" marL="457200" rtl="0">
              <a:spcBef>
                <a:spcPts val="0"/>
              </a:spcBef>
            </a:pPr>
            <a:r>
              <a:rPr lang="en"/>
              <a:t>Computer doesn’t have to be “the latest and greatest” but a decent processor/ram will help out with DB entry and some automation (keyer)</a:t>
            </a:r>
          </a:p>
          <a:p>
            <a:pPr indent="-228600" lvl="0" marL="457200" rtl="0">
              <a:spcBef>
                <a:spcPts val="0"/>
              </a:spcBef>
            </a:pPr>
            <a:r>
              <a:rPr lang="en"/>
              <a:t>For this course, we will be referencing and learning using N1MM Logger+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Propagation</a:t>
            </a:r>
          </a:p>
        </p:txBody>
      </p:sp>
      <p:sp>
        <p:nvSpPr>
          <p:cNvPr id="215" name="Shape 215"/>
          <p:cNvSpPr txBox="1"/>
          <p:nvPr>
            <p:ph idx="1" type="body"/>
          </p:nvPr>
        </p:nvSpPr>
        <p:spPr>
          <a:xfrm>
            <a:off x="311700" y="1017725"/>
            <a:ext cx="7442700" cy="4078200"/>
          </a:xfrm>
          <a:prstGeom prst="rect">
            <a:avLst/>
          </a:prstGeom>
        </p:spPr>
        <p:txBody>
          <a:bodyPr anchorCtr="0" anchor="t" bIns="91425" lIns="91425" rIns="91425" tIns="91425">
            <a:noAutofit/>
          </a:bodyPr>
          <a:lstStyle/>
          <a:p>
            <a:pPr indent="-228600" lvl="0" marL="457200" rtl="0">
              <a:spcBef>
                <a:spcPts val="0"/>
              </a:spcBef>
            </a:pPr>
            <a:r>
              <a:rPr lang="en"/>
              <a:t>Is the  study of how radio waves travel from point A to B or into the atmosphere</a:t>
            </a:r>
          </a:p>
          <a:p>
            <a:pPr indent="-228600" lvl="0" marL="457200" rtl="0">
              <a:spcBef>
                <a:spcPts val="0"/>
              </a:spcBef>
            </a:pPr>
            <a:r>
              <a:rPr lang="en"/>
              <a:t>Affected by vapor in troposphere and ionization due to solar activity</a:t>
            </a:r>
          </a:p>
          <a:p>
            <a:pPr indent="-228600" lvl="0" marL="457200" rtl="0">
              <a:spcBef>
                <a:spcPts val="0"/>
              </a:spcBef>
            </a:pPr>
            <a:r>
              <a:rPr lang="en"/>
              <a:t>Can be predicted based off solar information and past history</a:t>
            </a:r>
          </a:p>
          <a:p>
            <a:pPr indent="-228600" lvl="0" marL="457200" rtl="0">
              <a:spcBef>
                <a:spcPts val="0"/>
              </a:spcBef>
            </a:pPr>
            <a:r>
              <a:rPr lang="en"/>
              <a:t>Contesters use predictions as a tool </a:t>
            </a:r>
          </a:p>
          <a:p>
            <a:pPr indent="-228600" lvl="0" marL="457200" rtl="0">
              <a:spcBef>
                <a:spcPts val="0"/>
              </a:spcBef>
            </a:pPr>
            <a:r>
              <a:rPr lang="en"/>
              <a:t>Various software and websites can be used</a:t>
            </a:r>
          </a:p>
          <a:p>
            <a:pPr indent="-228600" lvl="0" marL="457200" rtl="0">
              <a:spcBef>
                <a:spcPts val="0"/>
              </a:spcBef>
            </a:pPr>
            <a:r>
              <a:rPr lang="en"/>
              <a:t>These tools will give you an idea. Even more useful if you’re un-assisted. Use it as a suggestion</a:t>
            </a:r>
          </a:p>
          <a:p>
            <a:pPr indent="-228600" lvl="0" marL="457200" rtl="0">
              <a:spcBef>
                <a:spcPts val="0"/>
              </a:spcBef>
            </a:pPr>
            <a:r>
              <a:rPr lang="en"/>
              <a:t>Allows for you to be on the correct band at the correct time.</a:t>
            </a:r>
          </a:p>
          <a:p>
            <a:pPr indent="-228600" lvl="0" marL="457200" rtl="0">
              <a:spcBef>
                <a:spcPts val="0"/>
              </a:spcBef>
            </a:pPr>
            <a:r>
              <a:rPr lang="en"/>
              <a:t>VOAcap (Voice Of America)  is most popular website/software</a:t>
            </a:r>
          </a:p>
          <a:p>
            <a:pPr lvl="0" rtl="0">
              <a:spcBef>
                <a:spcPts val="0"/>
              </a:spcBef>
              <a:buNone/>
            </a:pPr>
            <a:r>
              <a:rPr lang="en"/>
              <a:t>Let’s visit VOACAP online and try it out  </a:t>
            </a:r>
            <a:r>
              <a:rPr lang="en" u="sng">
                <a:solidFill>
                  <a:schemeClr val="hlink"/>
                </a:solidFill>
                <a:hlinkClick r:id="rId3"/>
              </a:rPr>
              <a:t>http://www.voacap.com/</a:t>
            </a:r>
          </a:p>
        </p:txBody>
      </p:sp>
      <p:pic>
        <p:nvPicPr>
          <p:cNvPr descr="solarn0nbh.png" id="216" name="Shape 216"/>
          <p:cNvPicPr preferRelativeResize="0"/>
          <p:nvPr/>
        </p:nvPicPr>
        <p:blipFill>
          <a:blip r:embed="rId4">
            <a:alphaModFix/>
          </a:blip>
          <a:stretch>
            <a:fillRect/>
          </a:stretch>
        </p:blipFill>
        <p:spPr>
          <a:xfrm>
            <a:off x="7835947" y="532675"/>
            <a:ext cx="1192666" cy="40781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pic>
        <p:nvPicPr>
          <p:cNvPr descr="propagationOCT16.png" id="221" name="Shape 221"/>
          <p:cNvPicPr preferRelativeResize="0"/>
          <p:nvPr/>
        </p:nvPicPr>
        <p:blipFill>
          <a:blip r:embed="rId3">
            <a:alphaModFix/>
          </a:blip>
          <a:stretch>
            <a:fillRect/>
          </a:stretch>
        </p:blipFill>
        <p:spPr>
          <a:xfrm>
            <a:off x="3250274" y="288249"/>
            <a:ext cx="5775149" cy="4457500"/>
          </a:xfrm>
          <a:prstGeom prst="rect">
            <a:avLst/>
          </a:prstGeom>
          <a:noFill/>
          <a:ln>
            <a:noFill/>
          </a:ln>
        </p:spPr>
      </p:pic>
      <p:sp>
        <p:nvSpPr>
          <p:cNvPr id="222" name="Shape 222"/>
          <p:cNvSpPr txBox="1"/>
          <p:nvPr/>
        </p:nvSpPr>
        <p:spPr>
          <a:xfrm>
            <a:off x="216250" y="590700"/>
            <a:ext cx="2927100" cy="3969000"/>
          </a:xfrm>
          <a:prstGeom prst="rect">
            <a:avLst/>
          </a:prstGeom>
          <a:noFill/>
          <a:ln>
            <a:noFill/>
          </a:ln>
        </p:spPr>
        <p:txBody>
          <a:bodyPr anchorCtr="0" anchor="t" bIns="91425" lIns="91425" rIns="91425" tIns="91425">
            <a:noAutofit/>
          </a:bodyPr>
          <a:lstStyle/>
          <a:p>
            <a:pPr indent="-304800" lvl="0" marL="457200" rtl="0">
              <a:lnSpc>
                <a:spcPct val="115000"/>
              </a:lnSpc>
              <a:spcBef>
                <a:spcPts val="0"/>
              </a:spcBef>
              <a:buClr>
                <a:schemeClr val="accent3"/>
              </a:buClr>
              <a:buSzPct val="100000"/>
              <a:buFont typeface="Average"/>
              <a:buChar char="●"/>
            </a:pPr>
            <a:r>
              <a:rPr lang="en" sz="1200">
                <a:solidFill>
                  <a:schemeClr val="accent3"/>
                </a:solidFill>
                <a:latin typeface="Average"/>
                <a:ea typeface="Average"/>
                <a:cs typeface="Average"/>
                <a:sym typeface="Average"/>
              </a:rPr>
              <a:t>ARRL Charts </a:t>
            </a:r>
          </a:p>
          <a:p>
            <a:pPr indent="-304800" lvl="0" marL="457200" rtl="0">
              <a:lnSpc>
                <a:spcPct val="115000"/>
              </a:lnSpc>
              <a:spcBef>
                <a:spcPts val="0"/>
              </a:spcBef>
              <a:buClr>
                <a:schemeClr val="accent3"/>
              </a:buClr>
              <a:buSzPct val="100000"/>
              <a:buFont typeface="Average"/>
              <a:buChar char="●"/>
            </a:pPr>
            <a:r>
              <a:rPr lang="en" sz="1200">
                <a:solidFill>
                  <a:schemeClr val="accent3"/>
                </a:solidFill>
                <a:latin typeface="Average"/>
                <a:ea typeface="Average"/>
                <a:cs typeface="Average"/>
                <a:sym typeface="Average"/>
              </a:rPr>
              <a:t>N0NBH - Seen on most sites</a:t>
            </a:r>
          </a:p>
          <a:p>
            <a:pPr indent="-304800" lvl="0" marL="457200" rtl="0">
              <a:lnSpc>
                <a:spcPct val="115000"/>
              </a:lnSpc>
              <a:spcBef>
                <a:spcPts val="0"/>
              </a:spcBef>
              <a:buClr>
                <a:schemeClr val="accent3"/>
              </a:buClr>
              <a:buSzPct val="100000"/>
              <a:buFont typeface="Average"/>
              <a:buChar char="●"/>
            </a:pPr>
            <a:r>
              <a:rPr lang="en" sz="1200">
                <a:solidFill>
                  <a:schemeClr val="accent3"/>
                </a:solidFill>
                <a:latin typeface="Average"/>
                <a:ea typeface="Average"/>
                <a:cs typeface="Average"/>
                <a:sym typeface="Average"/>
              </a:rPr>
              <a:t>NW7US (HFradio.org</a:t>
            </a:r>
          </a:p>
          <a:p>
            <a:pPr indent="-304800" lvl="0" marL="457200" rtl="0">
              <a:lnSpc>
                <a:spcPct val="115000"/>
              </a:lnSpc>
              <a:spcBef>
                <a:spcPts val="0"/>
              </a:spcBef>
              <a:buClr>
                <a:schemeClr val="accent3"/>
              </a:buClr>
              <a:buSzPct val="100000"/>
              <a:buFont typeface="Average"/>
              <a:buChar char="●"/>
            </a:pPr>
            <a:r>
              <a:rPr lang="en" sz="1200">
                <a:solidFill>
                  <a:schemeClr val="accent3"/>
                </a:solidFill>
                <a:latin typeface="Average"/>
                <a:ea typeface="Average"/>
                <a:cs typeface="Average"/>
                <a:sym typeface="Average"/>
              </a:rPr>
              <a:t>HFpropagation.com (real time)</a:t>
            </a:r>
          </a:p>
          <a:p>
            <a:pPr indent="-304800" lvl="0" marL="457200" rtl="0">
              <a:lnSpc>
                <a:spcPct val="115000"/>
              </a:lnSpc>
              <a:spcBef>
                <a:spcPts val="0"/>
              </a:spcBef>
              <a:buClr>
                <a:schemeClr val="accent3"/>
              </a:buClr>
              <a:buSzPct val="100000"/>
              <a:buFont typeface="Average"/>
              <a:buChar char="●"/>
            </a:pPr>
            <a:r>
              <a:rPr lang="en" sz="1200">
                <a:solidFill>
                  <a:schemeClr val="accent3"/>
                </a:solidFill>
                <a:latin typeface="Average"/>
                <a:ea typeface="Average"/>
                <a:cs typeface="Average"/>
                <a:sym typeface="Average"/>
              </a:rPr>
              <a:t>N6BV’s Charts/Site</a:t>
            </a:r>
          </a:p>
          <a:p>
            <a:pPr indent="-304800" lvl="0" marL="457200" rtl="0">
              <a:lnSpc>
                <a:spcPct val="115000"/>
              </a:lnSpc>
              <a:spcBef>
                <a:spcPts val="0"/>
              </a:spcBef>
              <a:buClr>
                <a:schemeClr val="accent3"/>
              </a:buClr>
              <a:buSzPct val="100000"/>
              <a:buFont typeface="Average"/>
              <a:buChar char="●"/>
            </a:pPr>
            <a:r>
              <a:rPr lang="en" sz="1200">
                <a:solidFill>
                  <a:schemeClr val="accent3"/>
                </a:solidFill>
                <a:latin typeface="Average"/>
                <a:ea typeface="Average"/>
                <a:cs typeface="Average"/>
                <a:sym typeface="Average"/>
              </a:rPr>
              <a:t>K6TU Site ($ 30yr)</a:t>
            </a:r>
          </a:p>
          <a:p>
            <a:pPr lvl="0">
              <a:spcBef>
                <a:spcPts val="0"/>
              </a:spcBef>
              <a:buNone/>
            </a:pPr>
            <a:r>
              <a:t/>
            </a:r>
            <a:endParaRPr sz="1200">
              <a:solidFill>
                <a:schemeClr val="accent3"/>
              </a:solidFill>
              <a:latin typeface="Average"/>
              <a:ea typeface="Average"/>
              <a:cs typeface="Average"/>
              <a:sym typeface="Average"/>
            </a:endParaRPr>
          </a:p>
        </p:txBody>
      </p:sp>
      <p:sp>
        <p:nvSpPr>
          <p:cNvPr id="223" name="Shape 223"/>
          <p:cNvSpPr txBox="1"/>
          <p:nvPr/>
        </p:nvSpPr>
        <p:spPr>
          <a:xfrm>
            <a:off x="75550" y="123600"/>
            <a:ext cx="2994000" cy="4671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latin typeface="Oswald"/>
                <a:ea typeface="Oswald"/>
                <a:cs typeface="Oswald"/>
                <a:sym typeface="Oswald"/>
              </a:rPr>
              <a:t>Other Propagation Prediction Sources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Contest Preparation</a:t>
            </a:r>
          </a:p>
        </p:txBody>
      </p:sp>
      <p:sp>
        <p:nvSpPr>
          <p:cNvPr id="229" name="Shape 22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Make sure everything's working days or weeks (not hours) before the contest</a:t>
            </a:r>
          </a:p>
          <a:p>
            <a:pPr indent="-228600" lvl="0" marL="457200" rtl="0">
              <a:spcBef>
                <a:spcPts val="0"/>
              </a:spcBef>
              <a:buChar char="-"/>
            </a:pPr>
            <a:r>
              <a:rPr lang="en"/>
              <a:t>Loved ones know you won’t be available?</a:t>
            </a:r>
          </a:p>
          <a:p>
            <a:pPr indent="-228600" lvl="0" marL="457200" rtl="0">
              <a:spcBef>
                <a:spcPts val="0"/>
              </a:spcBef>
              <a:buChar char="-"/>
            </a:pPr>
            <a:r>
              <a:rPr lang="en"/>
              <a:t>Antennas are working?</a:t>
            </a:r>
          </a:p>
          <a:p>
            <a:pPr indent="-228600" lvl="0" marL="457200" rtl="0">
              <a:spcBef>
                <a:spcPts val="0"/>
              </a:spcBef>
              <a:buChar char="-"/>
            </a:pPr>
            <a:r>
              <a:rPr lang="en"/>
              <a:t>Software/hardware working?</a:t>
            </a:r>
          </a:p>
          <a:p>
            <a:pPr indent="-228600" lvl="0" marL="457200" rtl="0">
              <a:spcBef>
                <a:spcPts val="0"/>
              </a:spcBef>
              <a:buChar char="-"/>
            </a:pPr>
            <a:r>
              <a:rPr lang="en"/>
              <a:t>Radio working? (Audio, power, rig interface)</a:t>
            </a:r>
          </a:p>
          <a:p>
            <a:pPr indent="-228600" lvl="0" marL="457200" rtl="0">
              <a:spcBef>
                <a:spcPts val="0"/>
              </a:spcBef>
              <a:buChar char="-"/>
            </a:pPr>
            <a:r>
              <a:rPr lang="en"/>
              <a:t>Propagation working?</a:t>
            </a:r>
          </a:p>
          <a:p>
            <a:pPr indent="-228600" lvl="0" marL="457200" rtl="0">
              <a:spcBef>
                <a:spcPts val="0"/>
              </a:spcBef>
              <a:buChar char="-"/>
            </a:pPr>
            <a:r>
              <a:rPr lang="en"/>
              <a:t>Everything you need during the contest ready to go?</a:t>
            </a:r>
          </a:p>
          <a:p>
            <a:pPr lvl="0" rt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56525"/>
            <a:ext cx="8520599" cy="572699"/>
          </a:xfrm>
          <a:prstGeom prst="rect">
            <a:avLst/>
          </a:prstGeom>
        </p:spPr>
        <p:txBody>
          <a:bodyPr anchorCtr="0" anchor="t" bIns="91425" lIns="91425" rIns="91425" tIns="91425">
            <a:noAutofit/>
          </a:bodyPr>
          <a:lstStyle/>
          <a:p>
            <a:pPr lvl="0" rtl="0">
              <a:spcBef>
                <a:spcPts val="0"/>
              </a:spcBef>
              <a:buNone/>
            </a:pPr>
            <a:r>
              <a:rPr lang="en"/>
              <a:t>Class Goals</a:t>
            </a:r>
          </a:p>
          <a:p>
            <a:pPr lvl="0">
              <a:spcBef>
                <a:spcPts val="0"/>
              </a:spcBef>
              <a:buNone/>
            </a:pPr>
            <a:r>
              <a:t/>
            </a:r>
            <a:endParaRPr/>
          </a:p>
        </p:txBody>
      </p:sp>
      <p:sp>
        <p:nvSpPr>
          <p:cNvPr id="72" name="Shape 72"/>
          <p:cNvSpPr txBox="1"/>
          <p:nvPr>
            <p:ph idx="1" type="body"/>
          </p:nvPr>
        </p:nvSpPr>
        <p:spPr>
          <a:xfrm>
            <a:off x="311700" y="1152475"/>
            <a:ext cx="8520599" cy="3800400"/>
          </a:xfrm>
          <a:prstGeom prst="rect">
            <a:avLst/>
          </a:prstGeom>
        </p:spPr>
        <p:txBody>
          <a:bodyPr anchorCtr="0" anchor="t" bIns="91425" lIns="91425" rIns="91425" tIns="91425">
            <a:noAutofit/>
          </a:bodyPr>
          <a:lstStyle/>
          <a:p>
            <a:pPr indent="-228600" lvl="0" marL="457200" rtl="0">
              <a:spcBef>
                <a:spcPts val="0"/>
              </a:spcBef>
              <a:buChar char="-"/>
            </a:pPr>
            <a:r>
              <a:rPr lang="en"/>
              <a:t>Introduction to Contesting </a:t>
            </a:r>
          </a:p>
          <a:p>
            <a:pPr indent="-228600" lvl="1" marL="914400" rtl="0">
              <a:spcBef>
                <a:spcPts val="0"/>
              </a:spcBef>
              <a:buChar char="-"/>
            </a:pPr>
            <a:r>
              <a:rPr lang="en"/>
              <a:t>Understanding what contesting is</a:t>
            </a:r>
          </a:p>
          <a:p>
            <a:pPr indent="-228600" lvl="1" marL="914400" rtl="0">
              <a:spcBef>
                <a:spcPts val="0"/>
              </a:spcBef>
              <a:buChar char="-"/>
            </a:pPr>
            <a:r>
              <a:rPr lang="en"/>
              <a:t>Choosing the correct contest</a:t>
            </a:r>
          </a:p>
          <a:p>
            <a:pPr indent="-228600" lvl="1" marL="914400" rtl="0">
              <a:spcBef>
                <a:spcPts val="0"/>
              </a:spcBef>
              <a:buChar char="-"/>
            </a:pPr>
            <a:r>
              <a:rPr lang="en"/>
              <a:t>Understanding rules and guidelines of the contest</a:t>
            </a:r>
          </a:p>
          <a:p>
            <a:pPr indent="-228600" lvl="1" marL="914400" rtl="0">
              <a:spcBef>
                <a:spcPts val="0"/>
              </a:spcBef>
              <a:buChar char="-"/>
            </a:pPr>
            <a:r>
              <a:rPr lang="en"/>
              <a:t>Software Choices</a:t>
            </a:r>
          </a:p>
          <a:p>
            <a:pPr indent="-228600" lvl="1" marL="914400" rtl="0">
              <a:spcBef>
                <a:spcPts val="0"/>
              </a:spcBef>
              <a:buChar char="-"/>
            </a:pPr>
            <a:r>
              <a:rPr lang="en"/>
              <a:t>Propagation</a:t>
            </a:r>
          </a:p>
          <a:p>
            <a:pPr indent="-228600" lvl="1" marL="914400" rtl="0">
              <a:spcBef>
                <a:spcPts val="0"/>
              </a:spcBef>
              <a:buChar char="-"/>
            </a:pPr>
            <a:r>
              <a:rPr lang="en"/>
              <a:t>Getting ready</a:t>
            </a:r>
          </a:p>
          <a:p>
            <a:pPr indent="-228600" lvl="1" marL="914400" rtl="0">
              <a:spcBef>
                <a:spcPts val="0"/>
              </a:spcBef>
              <a:buChar char="-"/>
            </a:pPr>
            <a:r>
              <a:rPr lang="en"/>
              <a:t>Log Submission, Scoring and Contest Awards</a:t>
            </a:r>
          </a:p>
          <a:p>
            <a:pPr indent="-228600" lvl="0" marL="457200" rtl="0">
              <a:spcBef>
                <a:spcPts val="0"/>
              </a:spcBef>
              <a:buChar char="-"/>
            </a:pPr>
            <a:r>
              <a:rPr lang="en"/>
              <a:t>Improving your score</a:t>
            </a:r>
          </a:p>
          <a:p>
            <a:pPr indent="-228600" lvl="1" marL="914400" rtl="0">
              <a:spcBef>
                <a:spcPts val="0"/>
              </a:spcBef>
              <a:buChar char="-"/>
            </a:pPr>
            <a:r>
              <a:rPr lang="en"/>
              <a:t>Your Station</a:t>
            </a:r>
          </a:p>
          <a:p>
            <a:pPr indent="-228600" lvl="1" marL="914400" rtl="0">
              <a:spcBef>
                <a:spcPts val="0"/>
              </a:spcBef>
              <a:buChar char="-"/>
            </a:pPr>
            <a:r>
              <a:rPr lang="en"/>
              <a:t>Tips and Tricks</a:t>
            </a:r>
          </a:p>
          <a:p>
            <a:pPr indent="-228600" lvl="1" marL="914400" rtl="0">
              <a:spcBef>
                <a:spcPts val="0"/>
              </a:spcBef>
              <a:buChar char="-"/>
            </a:pPr>
            <a:r>
              <a:rPr lang="en"/>
              <a:t>Additional Hardware</a:t>
            </a:r>
          </a:p>
          <a:p>
            <a:pPr indent="-228600" lvl="1" marL="914400" rtl="0">
              <a:spcBef>
                <a:spcPts val="0"/>
              </a:spcBef>
              <a:buChar char="-"/>
            </a:pPr>
            <a:r>
              <a:rPr lang="en"/>
              <a:t>Do’s and Don’ts </a:t>
            </a:r>
          </a:p>
          <a:p>
            <a:pPr indent="-228600" lvl="0" marL="457200" rtl="0">
              <a:spcBef>
                <a:spcPts val="0"/>
              </a:spcBef>
              <a:buChar char="-"/>
            </a:pPr>
            <a:r>
              <a:rPr lang="en"/>
              <a:t>N1MM Logger+ Overview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What is contesting?</a:t>
            </a:r>
          </a:p>
        </p:txBody>
      </p:sp>
      <p:sp>
        <p:nvSpPr>
          <p:cNvPr id="78" name="Shape 7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It’s an event where an operator or a team of operators compete by establishing contact with many operators in a given period of time while exchanging a piece of information.</a:t>
            </a:r>
          </a:p>
          <a:p>
            <a:pPr lvl="0" rtl="0">
              <a:spcBef>
                <a:spcPts val="0"/>
              </a:spcBef>
              <a:buNone/>
            </a:pPr>
            <a:r>
              <a:rPr lang="en"/>
              <a:t>Most contests are sponsored by an organization, club, group or individual. They are responsible for creating and defining the rules, entry categories, multipliers, and log checking and issuing the awards. </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Why Contesting?</a:t>
            </a:r>
          </a:p>
        </p:txBody>
      </p:sp>
      <p:sp>
        <p:nvSpPr>
          <p:cNvPr id="84" name="Shape 8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har char="-"/>
            </a:pPr>
            <a:r>
              <a:rPr lang="en"/>
              <a:t>Competitive</a:t>
            </a:r>
          </a:p>
          <a:p>
            <a:pPr indent="-228600" lvl="0" marL="457200" marR="0" rtl="0" algn="l">
              <a:lnSpc>
                <a:spcPct val="115000"/>
              </a:lnSpc>
              <a:spcBef>
                <a:spcPts val="0"/>
              </a:spcBef>
              <a:spcAft>
                <a:spcPts val="1600"/>
              </a:spcAft>
              <a:buChar char="-"/>
            </a:pPr>
            <a:r>
              <a:rPr lang="en"/>
              <a:t>Keeps your station updated/working</a:t>
            </a:r>
          </a:p>
          <a:p>
            <a:pPr indent="-228600" lvl="0" marL="457200" marR="0" rtl="0" algn="l">
              <a:lnSpc>
                <a:spcPct val="115000"/>
              </a:lnSpc>
              <a:spcBef>
                <a:spcPts val="0"/>
              </a:spcBef>
              <a:spcAft>
                <a:spcPts val="1600"/>
              </a:spcAft>
              <a:buChar char="-"/>
            </a:pPr>
            <a:r>
              <a:rPr lang="en"/>
              <a:t>Makes you a better operator</a:t>
            </a:r>
          </a:p>
          <a:p>
            <a:pPr indent="-228600" lvl="0" marL="457200" marR="0" rtl="0" algn="l">
              <a:lnSpc>
                <a:spcPct val="115000"/>
              </a:lnSpc>
              <a:spcBef>
                <a:spcPts val="0"/>
              </a:spcBef>
              <a:spcAft>
                <a:spcPts val="1600"/>
              </a:spcAft>
              <a:buChar char="-"/>
            </a:pPr>
            <a:r>
              <a:rPr lang="en"/>
              <a:t>Obtain awards faster (DXCC, WAS)</a:t>
            </a:r>
          </a:p>
          <a:p>
            <a:pPr indent="-228600" lvl="0" marL="457200" marR="0" rtl="0" algn="l">
              <a:lnSpc>
                <a:spcPct val="115000"/>
              </a:lnSpc>
              <a:spcBef>
                <a:spcPts val="0"/>
              </a:spcBef>
              <a:spcAft>
                <a:spcPts val="1600"/>
              </a:spcAft>
              <a:buChar char="-"/>
            </a:pPr>
            <a:r>
              <a:rPr lang="en"/>
              <a:t>Makes it easier dealing with QRM, QRN</a:t>
            </a:r>
          </a:p>
          <a:p>
            <a:pPr indent="-228600" lvl="0" marL="457200" marR="0" rtl="0" algn="l">
              <a:lnSpc>
                <a:spcPct val="115000"/>
              </a:lnSpc>
              <a:spcBef>
                <a:spcPts val="0"/>
              </a:spcBef>
              <a:spcAft>
                <a:spcPts val="1600"/>
              </a:spcAft>
              <a:buChar char="-"/>
            </a:pPr>
            <a:r>
              <a:rPr lang="en"/>
              <a:t>Great camaraderie with other contesters</a:t>
            </a:r>
          </a:p>
          <a:p>
            <a:pPr indent="-228600" lvl="0" marL="457200" marR="0" rtl="0" algn="l">
              <a:lnSpc>
                <a:spcPct val="115000"/>
              </a:lnSpc>
              <a:spcBef>
                <a:spcPts val="0"/>
              </a:spcBef>
              <a:spcAft>
                <a:spcPts val="1600"/>
              </a:spcAft>
              <a:buChar char="-"/>
            </a:pPr>
            <a:r>
              <a:rPr lang="en"/>
              <a:t>More wallpaper</a:t>
            </a:r>
          </a:p>
          <a:p>
            <a:pPr indent="-228600" lvl="0" marL="457200" marR="0" rtl="0" algn="l">
              <a:lnSpc>
                <a:spcPct val="115000"/>
              </a:lnSpc>
              <a:spcBef>
                <a:spcPts val="0"/>
              </a:spcBef>
              <a:spcAft>
                <a:spcPts val="1600"/>
              </a:spcAft>
              <a:buChar char="-"/>
            </a:pPr>
            <a:r>
              <a:rPr lang="en"/>
              <a:t>Useful in other areas (EmComm, Nets)</a:t>
            </a:r>
          </a:p>
          <a:p>
            <a:pPr indent="-228600" lvl="0" marL="457200" marR="0" rtl="0" algn="l">
              <a:lnSpc>
                <a:spcPct val="115000"/>
              </a:lnSpc>
              <a:spcBef>
                <a:spcPts val="0"/>
              </a:spcBef>
              <a:spcAft>
                <a:spcPts val="1600"/>
              </a:spcAft>
              <a:buChar char="-"/>
            </a:pPr>
            <a:r>
              <a:rPr lang="en"/>
              <a:t>It’s Fun!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Some Facts About Contesting</a:t>
            </a:r>
          </a:p>
        </p:txBody>
      </p:sp>
      <p:sp>
        <p:nvSpPr>
          <p:cNvPr id="90" name="Shape 90"/>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There are over 550 contests per year. </a:t>
            </a:r>
          </a:p>
          <a:p>
            <a:pPr indent="-228600" lvl="0" marL="457200" rtl="0">
              <a:spcBef>
                <a:spcPts val="0"/>
              </a:spcBef>
            </a:pPr>
            <a:r>
              <a:rPr lang="en"/>
              <a:t>Even with similarities, almost each one is unique (Mode, Band, Time, Category) </a:t>
            </a:r>
          </a:p>
          <a:p>
            <a:pPr indent="-228600" lvl="0" marL="457200" rtl="0">
              <a:spcBef>
                <a:spcPts val="0"/>
              </a:spcBef>
            </a:pPr>
            <a:r>
              <a:rPr lang="en"/>
              <a:t>Some are more popular than others (CQ WW, ARRL DX, WAE, All Asian)</a:t>
            </a:r>
          </a:p>
          <a:p>
            <a:pPr indent="-228600" lvl="0" marL="457200" rtl="0">
              <a:spcBef>
                <a:spcPts val="0"/>
              </a:spcBef>
            </a:pPr>
            <a:r>
              <a:rPr lang="en"/>
              <a:t>State QSO Parties is a great way to start in contesting</a:t>
            </a:r>
          </a:p>
          <a:p>
            <a:pPr indent="-228600" lvl="0" marL="457200" rtl="0">
              <a:spcBef>
                <a:spcPts val="0"/>
              </a:spcBef>
            </a:pPr>
            <a:r>
              <a:rPr b="1" lang="en"/>
              <a:t>W</a:t>
            </a:r>
            <a:r>
              <a:rPr lang="en"/>
              <a:t>orld </a:t>
            </a:r>
            <a:r>
              <a:rPr b="1" lang="en"/>
              <a:t>R</a:t>
            </a:r>
            <a:r>
              <a:rPr lang="en"/>
              <a:t>adiosport </a:t>
            </a:r>
            <a:r>
              <a:rPr b="1" lang="en"/>
              <a:t>T</a:t>
            </a:r>
            <a:r>
              <a:rPr lang="en"/>
              <a:t>eam </a:t>
            </a:r>
            <a:r>
              <a:rPr b="1" lang="en"/>
              <a:t>C</a:t>
            </a:r>
            <a:r>
              <a:rPr lang="en"/>
              <a:t>hampionship is considered to be the “Olympics”</a:t>
            </a:r>
            <a:br>
              <a:rPr lang="en"/>
            </a:br>
            <a:r>
              <a:rPr lang="en"/>
              <a:t>of amateur radio. For 2018, contestants are chosen based on their scores from 12-16 contests during 2015 and 12-16 contests during 2016.</a:t>
            </a:r>
          </a:p>
          <a:p>
            <a:pPr indent="-228600" lvl="0" marL="457200">
              <a:spcBef>
                <a:spcPts val="0"/>
              </a:spcBef>
            </a:pPr>
            <a:r>
              <a:rPr lang="en"/>
              <a:t>Contests can last from just a couple hours to over 48 hours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Contesting Myths</a:t>
            </a:r>
          </a:p>
        </p:txBody>
      </p:sp>
      <p:sp>
        <p:nvSpPr>
          <p:cNvPr id="96" name="Shape 96"/>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har char="-"/>
            </a:pPr>
            <a:r>
              <a:rPr lang="en"/>
              <a:t>You need acres of aluminum</a:t>
            </a:r>
          </a:p>
          <a:p>
            <a:pPr indent="-228600" lvl="0" marL="457200" rtl="0">
              <a:spcBef>
                <a:spcPts val="0"/>
              </a:spcBef>
              <a:buChar char="-"/>
            </a:pPr>
            <a:r>
              <a:rPr lang="en"/>
              <a:t>You need to pre-register </a:t>
            </a:r>
          </a:p>
          <a:p>
            <a:pPr indent="-228600" lvl="0" marL="457200" rtl="0">
              <a:spcBef>
                <a:spcPts val="0"/>
              </a:spcBef>
              <a:buChar char="-"/>
            </a:pPr>
            <a:r>
              <a:rPr lang="en"/>
              <a:t>You need to pay to play</a:t>
            </a:r>
          </a:p>
          <a:p>
            <a:pPr indent="-228600" lvl="0" marL="457200" rtl="0">
              <a:spcBef>
                <a:spcPts val="0"/>
              </a:spcBef>
              <a:buChar char="-"/>
            </a:pPr>
            <a:r>
              <a:rPr lang="en"/>
              <a:t>You have to have the best, most expensive transceivers</a:t>
            </a:r>
          </a:p>
          <a:p>
            <a:pPr indent="-228600" lvl="0" marL="457200" rtl="0">
              <a:spcBef>
                <a:spcPts val="0"/>
              </a:spcBef>
              <a:buChar char="-"/>
            </a:pPr>
            <a:r>
              <a:rPr lang="en"/>
              <a:t>You must have at least two radios (SO2R)</a:t>
            </a:r>
          </a:p>
          <a:p>
            <a:pPr indent="-228600" lvl="0" marL="457200" rtl="0">
              <a:spcBef>
                <a:spcPts val="0"/>
              </a:spcBef>
              <a:buChar char="-"/>
            </a:pPr>
            <a:r>
              <a:rPr lang="en"/>
              <a:t>You have to be a member of a contesting group or club.</a:t>
            </a:r>
          </a:p>
          <a:p>
            <a:pPr indent="-228600" lvl="0" marL="457200" rtl="0">
              <a:spcBef>
                <a:spcPts val="0"/>
              </a:spcBef>
              <a:buChar char="-"/>
            </a:pPr>
            <a:r>
              <a:rPr lang="en"/>
              <a:t>If you operate as a member of a club, you can’t also compete as an individual</a:t>
            </a:r>
          </a:p>
          <a:p>
            <a:pPr indent="-228600" lvl="0" marL="457200" rtl="0">
              <a:spcBef>
                <a:spcPts val="0"/>
              </a:spcBef>
              <a:buChar char="-"/>
            </a:pPr>
            <a:r>
              <a:rPr lang="en"/>
              <a:t>You have to be on the air for the entire event</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Different Types of Contests</a:t>
            </a:r>
          </a:p>
          <a:p>
            <a:pPr lvl="0">
              <a:spcBef>
                <a:spcPts val="0"/>
              </a:spcBef>
              <a:buNone/>
            </a:pPr>
            <a:r>
              <a:t/>
            </a:r>
            <a:endParaRPr/>
          </a:p>
        </p:txBody>
      </p:sp>
      <p:sp>
        <p:nvSpPr>
          <p:cNvPr id="102" name="Shape 10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har char="-"/>
            </a:pPr>
            <a:r>
              <a:rPr lang="en"/>
              <a:t>Sprint</a:t>
            </a:r>
          </a:p>
          <a:p>
            <a:pPr indent="-228600" lvl="0" marL="457200" rtl="0">
              <a:spcBef>
                <a:spcPts val="0"/>
              </a:spcBef>
              <a:buChar char="-"/>
            </a:pPr>
            <a:r>
              <a:rPr lang="en"/>
              <a:t>Mode specific (SSB only, CW only, RTTY only)</a:t>
            </a:r>
          </a:p>
          <a:p>
            <a:pPr indent="-228600" lvl="0" marL="457200" rtl="0">
              <a:spcBef>
                <a:spcPts val="0"/>
              </a:spcBef>
              <a:buChar char="-"/>
            </a:pPr>
            <a:r>
              <a:rPr lang="en"/>
              <a:t>Band specific (ARRL 10m)</a:t>
            </a:r>
          </a:p>
          <a:p>
            <a:pPr indent="-228600" lvl="0" marL="457200" rtl="0">
              <a:spcBef>
                <a:spcPts val="0"/>
              </a:spcBef>
              <a:buChar char="-"/>
            </a:pPr>
            <a:r>
              <a:rPr lang="en"/>
              <a:t>Part time (NEQP)</a:t>
            </a:r>
          </a:p>
          <a:p>
            <a:pPr indent="-228600" lvl="0" marL="457200" rtl="0">
              <a:spcBef>
                <a:spcPts val="0"/>
              </a:spcBef>
              <a:buChar char="-"/>
            </a:pPr>
            <a:r>
              <a:rPr lang="en"/>
              <a:t>Full time (48hr, CQWW)</a:t>
            </a:r>
          </a:p>
          <a:p>
            <a:pPr indent="-228600" lvl="0" marL="457200" rtl="0">
              <a:spcBef>
                <a:spcPts val="0"/>
              </a:spcBef>
              <a:buChar char="-"/>
            </a:pPr>
            <a:r>
              <a:rPr lang="en"/>
              <a:t>QSO Parties</a:t>
            </a:r>
          </a:p>
          <a:p>
            <a:pPr indent="-228600" lvl="0" marL="457200" rtl="0">
              <a:spcBef>
                <a:spcPts val="0"/>
              </a:spcBef>
              <a:buChar char="-"/>
            </a:pPr>
            <a:r>
              <a:rPr lang="en"/>
              <a:t>Country/Area Specific </a:t>
            </a:r>
          </a:p>
          <a:p>
            <a:pPr indent="-228600" lvl="0" marL="457200" rtl="0">
              <a:spcBef>
                <a:spcPts val="0"/>
              </a:spcBef>
              <a:buChar char="-"/>
            </a:pPr>
            <a:r>
              <a:rPr lang="en"/>
              <a:t>Field Day (US)</a:t>
            </a:r>
          </a:p>
          <a:p>
            <a:pPr indent="-228600" lvl="0" marL="457200" rtl="0">
              <a:spcBef>
                <a:spcPts val="0"/>
              </a:spcBef>
              <a:buChar char="-"/>
            </a:pPr>
            <a:r>
              <a:rPr lang="en"/>
              <a:t>Mixture of the above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Some of Terms and Lingo Used In Contesting</a:t>
            </a:r>
          </a:p>
        </p:txBody>
      </p:sp>
      <p:sp>
        <p:nvSpPr>
          <p:cNvPr id="108" name="Shape 108"/>
          <p:cNvSpPr txBox="1"/>
          <p:nvPr>
            <p:ph idx="1" type="body"/>
          </p:nvPr>
        </p:nvSpPr>
        <p:spPr>
          <a:xfrm>
            <a:off x="311700" y="1017725"/>
            <a:ext cx="8520600" cy="3990900"/>
          </a:xfrm>
          <a:prstGeom prst="rect">
            <a:avLst/>
          </a:prstGeom>
        </p:spPr>
        <p:txBody>
          <a:bodyPr anchorCtr="0" anchor="t" bIns="91425" lIns="91425" rIns="91425" tIns="91425">
            <a:noAutofit/>
          </a:bodyPr>
          <a:lstStyle/>
          <a:p>
            <a:pPr indent="-228600" lvl="0" marL="457200" rtl="0">
              <a:spcBef>
                <a:spcPts val="0"/>
              </a:spcBef>
            </a:pPr>
            <a:r>
              <a:rPr lang="en"/>
              <a:t>S&amp;P - Search and Pounce</a:t>
            </a:r>
          </a:p>
          <a:p>
            <a:pPr indent="-228600" lvl="0" marL="457200" rtl="0">
              <a:spcBef>
                <a:spcPts val="0"/>
              </a:spcBef>
            </a:pPr>
            <a:r>
              <a:rPr lang="en"/>
              <a:t>Running - Calling CQ</a:t>
            </a:r>
          </a:p>
          <a:p>
            <a:pPr indent="-228600" lvl="0" marL="457200" rtl="0">
              <a:spcBef>
                <a:spcPts val="0"/>
              </a:spcBef>
            </a:pPr>
            <a:r>
              <a:rPr lang="en"/>
              <a:t>Q - Contact (QSO)</a:t>
            </a:r>
          </a:p>
          <a:p>
            <a:pPr indent="-228600" lvl="0" marL="457200" rtl="0">
              <a:spcBef>
                <a:spcPts val="0"/>
              </a:spcBef>
            </a:pPr>
            <a:r>
              <a:rPr lang="en"/>
              <a:t>Rate (Q Rate) - Contacts Per Hour</a:t>
            </a:r>
          </a:p>
          <a:p>
            <a:pPr indent="-228600" lvl="0" marL="457200" rtl="0">
              <a:spcBef>
                <a:spcPts val="0"/>
              </a:spcBef>
            </a:pPr>
            <a:r>
              <a:rPr lang="en"/>
              <a:t>NIL - Not in log</a:t>
            </a:r>
          </a:p>
          <a:p>
            <a:pPr indent="-228600" lvl="0" marL="457200" rtl="0">
              <a:spcBef>
                <a:spcPts val="0"/>
              </a:spcBef>
            </a:pPr>
            <a:r>
              <a:rPr lang="en"/>
              <a:t>Multiplier - Contact with station will multiply your score (more about that later)</a:t>
            </a:r>
          </a:p>
          <a:p>
            <a:pPr indent="-228600" lvl="0" marL="457200" rtl="0">
              <a:spcBef>
                <a:spcPts val="0"/>
              </a:spcBef>
            </a:pPr>
            <a:r>
              <a:rPr lang="en"/>
              <a:t>Dupe - Duplicate contact</a:t>
            </a:r>
          </a:p>
          <a:p>
            <a:pPr indent="-228600" lvl="0" marL="457200" rtl="0">
              <a:spcBef>
                <a:spcPts val="0"/>
              </a:spcBef>
            </a:pPr>
            <a:r>
              <a:rPr lang="en"/>
              <a:t>Cluster / Skimmer (Assisted) - Using the internet to find stations</a:t>
            </a:r>
          </a:p>
          <a:p>
            <a:pPr indent="-228600" lvl="0" marL="457200" rtl="0">
              <a:spcBef>
                <a:spcPts val="0"/>
              </a:spcBef>
            </a:pPr>
            <a:r>
              <a:rPr lang="en"/>
              <a:t>Big Gun - Big station optimized for contesting (K1TTT, K3LR, K9CT)</a:t>
            </a:r>
          </a:p>
          <a:p>
            <a:pPr indent="-228600" lvl="0" marL="457200" rtl="0">
              <a:spcBef>
                <a:spcPts val="0"/>
              </a:spcBef>
            </a:pPr>
            <a:r>
              <a:rPr lang="en"/>
              <a:t>Little Pistol - Single operator stations </a:t>
            </a:r>
          </a:p>
          <a:p>
            <a:pPr indent="-228600" lvl="0" marL="457200" rtl="0">
              <a:spcBef>
                <a:spcPts val="0"/>
              </a:spcBef>
            </a:pPr>
            <a:r>
              <a:rPr lang="en"/>
              <a:t>Cut numbers - In CW, numbers are replaced with letter to shorten the contact</a:t>
            </a:r>
          </a:p>
          <a:p>
            <a:pPr indent="-228600" lvl="0" marL="457200" rtl="0">
              <a:spcBef>
                <a:spcPts val="0"/>
              </a:spcBef>
            </a:pPr>
            <a:r>
              <a:rPr lang="en"/>
              <a:t>Busted Call - Callsign you incorrectly copied</a:t>
            </a: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